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340" r:id="rId2"/>
    <p:sldId id="338" r:id="rId3"/>
    <p:sldId id="355" r:id="rId4"/>
    <p:sldId id="547" r:id="rId5"/>
    <p:sldId id="531" r:id="rId6"/>
    <p:sldId id="532" r:id="rId7"/>
    <p:sldId id="342" r:id="rId8"/>
    <p:sldId id="533" r:id="rId9"/>
    <p:sldId id="334" r:id="rId10"/>
    <p:sldId id="348" r:id="rId11"/>
    <p:sldId id="536" r:id="rId12"/>
    <p:sldId id="537" r:id="rId13"/>
    <p:sldId id="528" r:id="rId14"/>
    <p:sldId id="349" r:id="rId15"/>
    <p:sldId id="530" r:id="rId16"/>
    <p:sldId id="343" r:id="rId17"/>
    <p:sldId id="344" r:id="rId18"/>
    <p:sldId id="353" r:id="rId19"/>
    <p:sldId id="539" r:id="rId20"/>
    <p:sldId id="540" r:id="rId21"/>
    <p:sldId id="542" r:id="rId22"/>
    <p:sldId id="544" r:id="rId23"/>
    <p:sldId id="262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54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YPERPC\Desktop\&#1042;&#1083;&#1072;&#1076;&#1072;\&#1056;&#1086;&#1089;&#1089;&#1090;&#1072;&#1090;\&#1048;&#1053;&#1076;%20&#1087;&#1088;&#1086;&#1080;&#1079;&#1074;&#1086;&#1076;&#1089;&#1090;&#1074;&#1072;%20&#1089;&#1093;%20&#1087;&#1080;&#1097;%20&#1087;&#1088;&#1086;&#1084;%202014-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YPERPC\Desktop\&#1042;&#1083;&#1072;&#1076;&#1072;\&#1054;&#1090;&#1095;&#1077;&#1090;\&#1062;&#1041;%20&#1056;&#1060;%20&#1082;&#1088;&#1077;&#1076;&#1080;&#1090;&#1099;%202009-2025%20%2027.02.2025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79099\Desktop\Desktop\&#1056;&#1040;&#1057;&#1061;&#1053;%202025\&#1042;&#1099;&#1089;&#1090;&#1091;&#1087;&#1083;&#1077;&#1085;&#1080;&#1103;\&#1044;&#1080;&#1085;&#1072;&#1084;&#1080;&#1082;&#1072;%20&#1080;&#1085;&#1074;&#1077;&#1089;&#1090;&#1080;&#1094;&#1080;&#1081;%20&#1074;%20&#1054;&#1050;%202024%2002.06.2025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79099\Desktop\Desktop\&#1056;&#1040;&#1057;&#1061;&#1053;%202025\&#1042;&#1099;&#1089;&#1090;&#1091;&#1087;&#1083;&#1077;&#1085;&#1080;&#1103;\&#1057;&#1090;&#1072;&#1090;&#1080;&#1089;&#1090;&#1080;&#1082;&#1072;%20&#1082;%20&#1052;&#1040;&#1069;&#1060;%2027.05.2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79099\Desktop\Desktop\&#1056;&#1040;&#1057;&#1061;&#1053;%202025\&#1042;&#1099;&#1089;&#1090;&#1091;&#1087;&#1083;&#1077;&#1085;&#1080;&#1103;\&#1050;&#1086;&#1087;&#1080;&#1103;%20&#1043;&#1088;&#1091;&#1087;&#1087;%20&#1087;&#1086;%20&#1074;&#1099;&#1088;&#1091;&#1095;&#1082;&#1077;%202021%20-2023%2027.05.20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2025\3.%20&#1055;&#1091;&#1073;&#1083;&#1080;&#1082;&#1072;&#1094;&#1080;&#1080;,%20&#1082;&#1086;&#1085;&#1092;&#1077;&#1088;&#1077;&#1085;&#1094;&#1080;&#1080;\3.%20&#1045;&#1084;&#1077;&#1083;&#1100;&#1103;&#1085;&#1086;&#1074;&#1089;&#1082;&#1080;&#1077;%20&#1095;&#1090;&#1077;&#1085;&#1080;&#1103;%20(27-28%20&#1084;&#1072;&#1088;&#1090;&#1072;)\&#1057;&#1090;&#1072;&#1090;&#1080;&#1089;&#1090;&#1080;&#1082;&#1072;\&#1057;&#1090;&#1072;&#1090;&#1080;&#1089;&#1090;&#1080;&#1082;&#1072;%20&#1082;%20&#1076;&#1086;&#1082;&#1083;&#1072;&#1076;&#1091;%2025.03.25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25\3.%20&#1055;&#1091;&#1073;&#1083;&#1080;&#1082;&#1072;&#1094;&#1080;&#1080;,%20&#1082;&#1086;&#1085;&#1092;&#1077;&#1088;&#1077;&#1085;&#1094;&#1080;&#1080;\8.%20&#1052;&#1040;&#1069;&#1060;%20(5%20&#1080;&#1102;&#1085;&#1103;)\&#1057;&#1090;&#1072;&#1090;&#1080;&#1089;&#1090;&#1080;&#1082;&#1072;%20&#1082;%20&#1087;&#1088;&#1077;&#1079;&#1077;&#1085;&#1090;&#1072;&#1094;&#1080;&#1080;%2028%20&#1084;&#1072;&#1103;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25\3.%20&#1055;&#1091;&#1073;&#1083;&#1080;&#1082;&#1072;&#1094;&#1080;&#1080;,%20&#1082;&#1086;&#1085;&#1092;&#1077;&#1088;&#1077;&#1085;&#1094;&#1080;&#1080;\8.%20&#1052;&#1040;&#1069;&#1060;%20(5%20&#1080;&#1102;&#1085;&#1103;)\&#1057;&#1090;&#1072;&#1090;&#1080;&#1089;&#1090;&#1080;&#1082;&#1072;%20&#1082;%20&#1087;&#1088;&#1077;&#1079;&#1077;&#1085;&#1090;&#1072;&#1094;&#1080;&#1080;%2028%20&#1084;&#1072;&#1103;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javd\Desktop\&#1052;&#1077;&#1085;&#1086;&#1074;&#1072;&#1103;%20&#1089;&#1090;&#1086;&#1080;&#1084;&#1086;&#1089;&#1090;&#1100;%2030%20&#1084;&#1072;&#1103;%202025%20&#1075;.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79099\Desktop\Desktop\&#1056;&#1040;&#1057;&#1061;&#1053;%202025\&#1042;&#1099;&#1089;&#1090;&#1091;&#1087;&#1083;&#1077;&#1085;&#1080;&#1103;\&#1054;&#1073;&#1098;&#1077;&#1084;%20&#1092;&#1080;&#1085;&#1072;&#1085;&#1089;&#1080;&#1088;&#1086;&#1074;&#1072;&#1085;&#1080;&#1103;%20&#1043;&#1055;%20-%2027.05.2025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79099\Desktop\Desktop\&#1056;&#1040;&#1057;&#1061;&#1053;%202025\&#1042;&#1099;&#1089;&#1090;&#1091;&#1087;&#1083;&#1077;&#1085;&#1080;&#1103;\&#1043;&#1086;&#1089;&#1087;&#1086;&#1076;&#1076;&#1077;&#1088;&#1078;&#1082;&#1072;%20%202021-2024%20&#1043;&#1086;&#1089;&#1087;&#1088;&#1086;&#1075;&#1088;&#1072;&#1084;&#1084;&#1072;%2027.05.2025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131889763779522E-2"/>
          <c:y val="3.3064595723188032E-2"/>
          <c:w val="0.92879256889763784"/>
          <c:h val="0.7013504887382745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Лист1!$A$19</c:f>
              <c:strCache>
                <c:ptCount val="1"/>
                <c:pt idx="0">
                  <c:v>Индекс производства продукции сельского хозяйства, год к году в %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749999999999997E-2"/>
                  <c:y val="-9.3615358815876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B1A-40CF-928A-FDBFADE62831}"/>
                </c:ext>
              </c:extLst>
            </c:dLbl>
            <c:dLbl>
              <c:idx val="1"/>
              <c:layout>
                <c:manualLayout>
                  <c:x val="-1.0416666666666667E-3"/>
                  <c:y val="-3.0869388919759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B1A-40CF-928A-FDBFADE62831}"/>
                </c:ext>
              </c:extLst>
            </c:dLbl>
            <c:dLbl>
              <c:idx val="2"/>
              <c:layout>
                <c:manualLayout>
                  <c:x val="-4.1666666666666666E-3"/>
                  <c:y val="-2.4964095684233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B1A-40CF-928A-FDBFADE62831}"/>
                </c:ext>
              </c:extLst>
            </c:dLbl>
            <c:dLbl>
              <c:idx val="3"/>
              <c:layout>
                <c:manualLayout>
                  <c:x val="-1.041666666666743E-3"/>
                  <c:y val="2.8084607644762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1A-40CF-928A-FDBFADE62831}"/>
                </c:ext>
              </c:extLst>
            </c:dLbl>
            <c:dLbl>
              <c:idx val="4"/>
              <c:layout>
                <c:manualLayout>
                  <c:x val="-2.2916666666666665E-2"/>
                  <c:y val="-4.0230748157841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B1A-40CF-928A-FDBFADE62831}"/>
                </c:ext>
              </c:extLst>
            </c:dLbl>
            <c:dLbl>
              <c:idx val="5"/>
              <c:layout>
                <c:manualLayout>
                  <c:x val="-3.1250000000000765E-3"/>
                  <c:y val="-3.1205119605292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B1A-40CF-928A-FDBFADE62831}"/>
                </c:ext>
              </c:extLst>
            </c:dLbl>
            <c:dLbl>
              <c:idx val="6"/>
              <c:layout>
                <c:manualLayout>
                  <c:x val="-1.0416666666666742E-2"/>
                  <c:y val="3.1205119605292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B1A-40CF-928A-FDBFADE62831}"/>
                </c:ext>
              </c:extLst>
            </c:dLbl>
            <c:dLbl>
              <c:idx val="7"/>
              <c:layout>
                <c:manualLayout>
                  <c:x val="-1.7708333333333333E-2"/>
                  <c:y val="-3.7446143526350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1A-40CF-928A-FDBFADE62831}"/>
                </c:ext>
              </c:extLst>
            </c:dLbl>
            <c:dLbl>
              <c:idx val="8"/>
              <c:layout>
                <c:manualLayout>
                  <c:x val="-8.3333333333333332E-3"/>
                  <c:y val="-2.8420427928616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1A-40CF-928A-FDBFADE62831}"/>
                </c:ext>
              </c:extLst>
            </c:dLbl>
            <c:dLbl>
              <c:idx val="9"/>
              <c:layout>
                <c:manualLayout>
                  <c:x val="-8.3333333333333332E-3"/>
                  <c:y val="-3.4325631565821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1A-40CF-928A-FDBFADE628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Лист1!$B$18:$K$18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Лист1!$B$19:$K$19</c:f>
              <c:numCache>
                <c:formatCode>0.0</c:formatCode>
                <c:ptCount val="10"/>
                <c:pt idx="0">
                  <c:v>102.1</c:v>
                </c:pt>
                <c:pt idx="1">
                  <c:v>104.8</c:v>
                </c:pt>
                <c:pt idx="2">
                  <c:v>102.9</c:v>
                </c:pt>
                <c:pt idx="3">
                  <c:v>99.8</c:v>
                </c:pt>
                <c:pt idx="4">
                  <c:v>104.3</c:v>
                </c:pt>
                <c:pt idx="5">
                  <c:v>101.3</c:v>
                </c:pt>
                <c:pt idx="6">
                  <c:v>99.3</c:v>
                </c:pt>
                <c:pt idx="7">
                  <c:v>111.3</c:v>
                </c:pt>
                <c:pt idx="8">
                  <c:v>100.2</c:v>
                </c:pt>
                <c:pt idx="9">
                  <c:v>96.8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1A-40CF-928A-FDBFADE62831}"/>
            </c:ext>
          </c:extLst>
        </c:ser>
        <c:ser>
          <c:idx val="1"/>
          <c:order val="1"/>
          <c:tx>
            <c:strRef>
              <c:f>Лист1!$A$20</c:f>
              <c:strCache>
                <c:ptCount val="1"/>
                <c:pt idx="0">
                  <c:v>Индекс производства продукции сельского хозяйства, к базисному 2014 г. в % </c:v>
                </c:pt>
              </c:strCache>
            </c:strRef>
          </c:tx>
          <c:spPr>
            <a:ln w="38100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dLbl>
              <c:idx val="9"/>
              <c:layout>
                <c:manualLayout>
                  <c:x val="-3.1250000000000002E-3"/>
                  <c:y val="2.5369454429077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1A-40CF-928A-FDBFADE628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Лист1!$B$18:$K$18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Лист1!$B$20:$K$20</c:f>
              <c:numCache>
                <c:formatCode>0.0</c:formatCode>
                <c:ptCount val="10"/>
                <c:pt idx="0">
                  <c:v>102.1</c:v>
                </c:pt>
                <c:pt idx="1">
                  <c:v>107.0008</c:v>
                </c:pt>
                <c:pt idx="2">
                  <c:v>110.10382320000001</c:v>
                </c:pt>
                <c:pt idx="3">
                  <c:v>109.88361555360001</c:v>
                </c:pt>
                <c:pt idx="4">
                  <c:v>114.6086110224048</c:v>
                </c:pt>
                <c:pt idx="5">
                  <c:v>116.09852296569606</c:v>
                </c:pt>
                <c:pt idx="6">
                  <c:v>115.28583330493619</c:v>
                </c:pt>
                <c:pt idx="7">
                  <c:v>128.31313246839397</c:v>
                </c:pt>
                <c:pt idx="8">
                  <c:v>128.56975873333076</c:v>
                </c:pt>
                <c:pt idx="9">
                  <c:v>124.45552645386417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B1A-40CF-928A-FDBFADE628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9185176"/>
        <c:axId val="286908016"/>
      </c:lineChart>
      <c:catAx>
        <c:axId val="289185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286908016"/>
        <c:crosses val="autoZero"/>
        <c:auto val="1"/>
        <c:lblAlgn val="ctr"/>
        <c:lblOffset val="100"/>
        <c:noMultiLvlLbl val="0"/>
      </c:catAx>
      <c:valAx>
        <c:axId val="286908016"/>
        <c:scaling>
          <c:orientation val="minMax"/>
          <c:max val="130"/>
          <c:min val="9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 sz="1400" dirty="0">
                    <a:solidFill>
                      <a:schemeClr val="tx1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2.6205708661417303E-4"/>
              <c:y val="0.3475965300889837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289185176"/>
        <c:crosses val="autoZero"/>
        <c:crossBetween val="between"/>
        <c:majorUnit val="5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749999999999997E-3"/>
          <c:y val="0.84178783221474041"/>
          <c:w val="0.97729716207349082"/>
          <c:h val="0.15569880425421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aseline="0">
          <a:latin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794783464566932E-2"/>
          <c:y val="2.4149286498353458E-2"/>
          <c:w val="0.81530938320209978"/>
          <c:h val="0.6738240403813408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'Графики кредиты 2013-2023'!$C$25</c:f>
              <c:strCache>
                <c:ptCount val="1"/>
                <c:pt idx="0">
                  <c:v>Сельское и лесное хозяйство, охота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numRef>
              <c:f>'Графики кредиты 2013-2023'!$D$23:$N$23</c:f>
              <c:numCache>
                <c:formatCode>0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'Графики кредиты 2013-2023'!$D$25:$N$25</c:f>
              <c:numCache>
                <c:formatCode>#\ ##0\ _₽</c:formatCode>
                <c:ptCount val="11"/>
                <c:pt idx="0">
                  <c:v>573.5</c:v>
                </c:pt>
                <c:pt idx="1">
                  <c:v>639.79999999999995</c:v>
                </c:pt>
                <c:pt idx="2">
                  <c:v>809</c:v>
                </c:pt>
                <c:pt idx="3">
                  <c:v>950.4</c:v>
                </c:pt>
                <c:pt idx="4">
                  <c:v>1175</c:v>
                </c:pt>
                <c:pt idx="5">
                  <c:v>1134</c:v>
                </c:pt>
                <c:pt idx="6">
                  <c:v>1247</c:v>
                </c:pt>
                <c:pt idx="7">
                  <c:v>1315</c:v>
                </c:pt>
                <c:pt idx="8">
                  <c:v>1558</c:v>
                </c:pt>
                <c:pt idx="9">
                  <c:v>1544</c:v>
                </c:pt>
                <c:pt idx="10">
                  <c:v>1544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23-44A9-A329-1A7505019A4E}"/>
            </c:ext>
          </c:extLst>
        </c:ser>
        <c:ser>
          <c:idx val="2"/>
          <c:order val="2"/>
          <c:tx>
            <c:strRef>
              <c:f>'Графики кредиты 2013-2023'!$C$26</c:f>
              <c:strCache>
                <c:ptCount val="1"/>
                <c:pt idx="0">
                  <c:v>Производство пищевых продуктов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  <a:effectLst/>
          </c:spPr>
          <c:invertIfNegative val="0"/>
          <c:cat>
            <c:numRef>
              <c:f>'Графики кредиты 2013-2023'!$D$23:$N$23</c:f>
              <c:numCache>
                <c:formatCode>0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'Графики кредиты 2013-2023'!$D$26:$N$26</c:f>
              <c:numCache>
                <c:formatCode>#\ ##0\ _₽</c:formatCode>
                <c:ptCount val="11"/>
                <c:pt idx="0">
                  <c:v>2228.6999999999998</c:v>
                </c:pt>
                <c:pt idx="1">
                  <c:v>4086.4</c:v>
                </c:pt>
                <c:pt idx="2">
                  <c:v>3858</c:v>
                </c:pt>
                <c:pt idx="3">
                  <c:v>1785.1</c:v>
                </c:pt>
                <c:pt idx="4">
                  <c:v>1193</c:v>
                </c:pt>
                <c:pt idx="5">
                  <c:v>2397.3000000000002</c:v>
                </c:pt>
                <c:pt idx="6">
                  <c:v>2501</c:v>
                </c:pt>
                <c:pt idx="7">
                  <c:v>3846</c:v>
                </c:pt>
                <c:pt idx="8">
                  <c:v>1836</c:v>
                </c:pt>
                <c:pt idx="9">
                  <c:v>1684</c:v>
                </c:pt>
                <c:pt idx="10">
                  <c:v>1864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23-44A9-A329-1A7505019A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64805048"/>
        <c:axId val="364799952"/>
      </c:barChart>
      <c:lineChart>
        <c:grouping val="standard"/>
        <c:varyColors val="0"/>
        <c:ser>
          <c:idx val="0"/>
          <c:order val="0"/>
          <c:tx>
            <c:strRef>
              <c:f>'Графики кредиты 2013-2023'!$C$24</c:f>
              <c:strCache>
                <c:ptCount val="1"/>
                <c:pt idx="0">
                  <c:v>Всего по экономике (правая ось)</c:v>
                </c:pt>
              </c:strCache>
            </c:strRef>
          </c:tx>
          <c:spPr>
            <a:ln w="381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numRef>
              <c:f>'Графики кредиты 2013-2023'!$D$23:$N$23</c:f>
              <c:numCache>
                <c:formatCode>0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'Графики кредиты 2013-2023'!$D$24:$N$24</c:f>
              <c:numCache>
                <c:formatCode>#\ ##0\ _₽</c:formatCode>
                <c:ptCount val="11"/>
                <c:pt idx="0">
                  <c:v>33241.4</c:v>
                </c:pt>
                <c:pt idx="1">
                  <c:v>29995.7</c:v>
                </c:pt>
                <c:pt idx="2">
                  <c:v>32395.599999999999</c:v>
                </c:pt>
                <c:pt idx="3">
                  <c:v>34818.1</c:v>
                </c:pt>
                <c:pt idx="4">
                  <c:v>40014.6</c:v>
                </c:pt>
                <c:pt idx="5">
                  <c:v>57311</c:v>
                </c:pt>
                <c:pt idx="6">
                  <c:v>74813.600000000006</c:v>
                </c:pt>
                <c:pt idx="7">
                  <c:v>85648</c:v>
                </c:pt>
                <c:pt idx="8">
                  <c:v>65896</c:v>
                </c:pt>
                <c:pt idx="9">
                  <c:v>74393</c:v>
                </c:pt>
                <c:pt idx="10">
                  <c:v>87700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23-44A9-A329-1A7505019A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4801128"/>
        <c:axId val="364800736"/>
      </c:lineChart>
      <c:catAx>
        <c:axId val="36480504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64799952"/>
        <c:crosses val="autoZero"/>
        <c:auto val="1"/>
        <c:lblAlgn val="ctr"/>
        <c:lblOffset val="100"/>
        <c:noMultiLvlLbl val="0"/>
      </c:catAx>
      <c:valAx>
        <c:axId val="364799952"/>
        <c:scaling>
          <c:orientation val="minMax"/>
          <c:max val="4200"/>
          <c:min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 sz="1200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млрд руб.</a:t>
                </a:r>
              </a:p>
            </c:rich>
          </c:tx>
          <c:layout>
            <c:manualLayout>
              <c:xMode val="edge"/>
              <c:yMode val="edge"/>
              <c:x val="1.0282375713529095E-2"/>
              <c:y val="0.3429492553825941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#\ ##0\ _₽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64805048"/>
        <c:crosses val="autoZero"/>
        <c:crossBetween val="between"/>
      </c:valAx>
      <c:valAx>
        <c:axId val="36480073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 sz="1200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млрд руб.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#\ ##0\ _₽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64801128"/>
        <c:crosses val="max"/>
        <c:crossBetween val="between"/>
      </c:valAx>
      <c:catAx>
        <c:axId val="364801128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364800736"/>
        <c:crosses val="autoZero"/>
        <c:auto val="1"/>
        <c:lblAlgn val="ctr"/>
        <c:lblOffset val="100"/>
        <c:noMultiLvlLbl val="0"/>
      </c:catAx>
      <c:spPr>
        <a:solidFill>
          <a:schemeClr val="bg1">
            <a:lumMod val="95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670211529521153"/>
          <c:y val="0.75084948645632343"/>
          <c:w val="0.59838322707046554"/>
          <c:h val="0.249150513543676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643852211590347E-2"/>
          <c:y val="2.4909353085361297E-2"/>
          <c:w val="0.92985392151409929"/>
          <c:h val="0.7799884813990642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Лист1!$A$10</c:f>
              <c:strCache>
                <c:ptCount val="1"/>
                <c:pt idx="0">
                  <c:v>Всего по экономике</c:v>
                </c:pt>
              </c:strCache>
            </c:strRef>
          </c:tx>
          <c:spPr>
            <a:ln w="381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3B-4AD8-BF39-8D7A5A8383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Лист1!$B$9:$L$9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Лист1!$B$10:$L$10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89.86</c:v>
                </c:pt>
                <c:pt idx="2">
                  <c:v>89.662307999999996</c:v>
                </c:pt>
                <c:pt idx="3">
                  <c:v>93.957944790224715</c:v>
                </c:pt>
                <c:pt idx="4">
                  <c:v>99.031673808896855</c:v>
                </c:pt>
                <c:pt idx="5">
                  <c:v>101.07735107328472</c:v>
                </c:pt>
                <c:pt idx="6">
                  <c:v>100.97627372221145</c:v>
                </c:pt>
                <c:pt idx="7">
                  <c:v>109.67030970740372</c:v>
                </c:pt>
                <c:pt idx="8">
                  <c:v>117.00598124730166</c:v>
                </c:pt>
                <c:pt idx="9">
                  <c:v>128.47256740953722</c:v>
                </c:pt>
                <c:pt idx="10">
                  <c:v>137.97953739784299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3B-4AD8-BF39-8D7A5A8383E1}"/>
            </c:ext>
          </c:extLst>
        </c:ser>
        <c:ser>
          <c:idx val="1"/>
          <c:order val="1"/>
          <c:tx>
            <c:strRef>
              <c:f>Лист1!$A$11</c:f>
              <c:strCache>
                <c:ptCount val="1"/>
                <c:pt idx="0">
                  <c:v>растениеводство и животноводство, охота </c:v>
                </c:pt>
              </c:strCache>
            </c:strRef>
          </c:tx>
          <c:spPr>
            <a:ln w="444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0"/>
              <c:layout>
                <c:manualLayout>
                  <c:x val="-2.014346353373617E-2"/>
                  <c:y val="-5.6710138714854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3B-4AD8-BF39-8D7A5A8383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Лист1!$B$9:$L$9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Лист1!$B$11:$L$11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87.4</c:v>
                </c:pt>
                <c:pt idx="2">
                  <c:v>98.825090529003646</c:v>
                </c:pt>
                <c:pt idx="3">
                  <c:v>106.92285545297948</c:v>
                </c:pt>
                <c:pt idx="4">
                  <c:v>111.30669252655163</c:v>
                </c:pt>
                <c:pt idx="5">
                  <c:v>109.85970552370645</c:v>
                </c:pt>
                <c:pt idx="6">
                  <c:v>102.96003579229748</c:v>
                </c:pt>
                <c:pt idx="7">
                  <c:v>105.38101851231563</c:v>
                </c:pt>
                <c:pt idx="8">
                  <c:v>107.24026709366223</c:v>
                </c:pt>
                <c:pt idx="9">
                  <c:v>107.99094896331786</c:v>
                </c:pt>
                <c:pt idx="10">
                  <c:v>105.61514808612486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3B-4AD8-BF39-8D7A5A8383E1}"/>
            </c:ext>
          </c:extLst>
        </c:ser>
        <c:ser>
          <c:idx val="2"/>
          <c:order val="2"/>
          <c:tx>
            <c:strRef>
              <c:f>Лист1!$A$12</c:f>
              <c:strCache>
                <c:ptCount val="1"/>
                <c:pt idx="0">
                  <c:v>производство пищевых продуктов</c:v>
                </c:pt>
              </c:strCache>
            </c:strRef>
          </c:tx>
          <c:spPr>
            <a:ln w="38100" cap="rnd">
              <a:solidFill>
                <a:srgbClr val="C00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10"/>
              <c:layout>
                <c:manualLayout>
                  <c:x val="-1.5549160646425341E-16"/>
                  <c:y val="4.7985501989491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3B-4AD8-BF39-8D7A5A8383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Лист1!$B$9:$L$9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Лист1!$B$12:$L$12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87.6</c:v>
                </c:pt>
                <c:pt idx="2">
                  <c:v>77.125680517470286</c:v>
                </c:pt>
                <c:pt idx="3">
                  <c:v>91.661908325447499</c:v>
                </c:pt>
                <c:pt idx="4">
                  <c:v>95.603370383441742</c:v>
                </c:pt>
                <c:pt idx="5">
                  <c:v>95.507767013058313</c:v>
                </c:pt>
                <c:pt idx="6">
                  <c:v>102.24715852406216</c:v>
                </c:pt>
                <c:pt idx="7">
                  <c:v>111.41960499230424</c:v>
                </c:pt>
                <c:pt idx="8">
                  <c:v>96.020395222177271</c:v>
                </c:pt>
                <c:pt idx="9">
                  <c:v>96.980599174399046</c:v>
                </c:pt>
                <c:pt idx="10">
                  <c:v>103.18735752156059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3B-4AD8-BF39-8D7A5A838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4801520"/>
        <c:axId val="364801912"/>
      </c:lineChart>
      <c:catAx>
        <c:axId val="36480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64801912"/>
        <c:crossesAt val="100"/>
        <c:auto val="1"/>
        <c:lblAlgn val="ctr"/>
        <c:lblOffset val="100"/>
        <c:noMultiLvlLbl val="0"/>
      </c:catAx>
      <c:valAx>
        <c:axId val="364801912"/>
        <c:scaling>
          <c:orientation val="minMax"/>
          <c:max val="140"/>
          <c:min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 i="0" baseline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64801520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091647833822186"/>
          <c:y val="0.80395019949877988"/>
          <c:w val="0.50166824274868704"/>
          <c:h val="0.196049800501220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230357578209343E-2"/>
          <c:y val="2.908213387278355E-2"/>
          <c:w val="0.92401530028585899"/>
          <c:h val="0.8134267325911487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Лист1!$C$20</c:f>
              <c:strCache>
                <c:ptCount val="1"/>
                <c:pt idx="0">
                  <c:v>Налоговая нагрузка без учета страховых взносов, %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0"/>
              <c:layout>
                <c:manualLayout>
                  <c:x val="-4.0510276321394423E-2"/>
                  <c:y val="-2.0982780571993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D6-43E2-963C-D74CD898F36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D6-43E2-963C-D74CD898F36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D6-43E2-963C-D74CD898F36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D6-43E2-963C-D74CD898F36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D6-43E2-963C-D74CD898F36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D6-43E2-963C-D74CD898F36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8D6-43E2-963C-D74CD898F361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8D6-43E2-963C-D74CD898F36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8D6-43E2-963C-D74CD898F361}"/>
                </c:ext>
              </c:extLst>
            </c:dLbl>
            <c:dLbl>
              <c:idx val="9"/>
              <c:layout>
                <c:manualLayout>
                  <c:x val="-3.205728240909215E-3"/>
                  <c:y val="-2.5179336686392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8D6-43E2-963C-D74CD898F36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Лист1!$D$19:$M$19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Лист1!$D$20:$M$20</c:f>
              <c:numCache>
                <c:formatCode>General</c:formatCode>
                <c:ptCount val="10"/>
                <c:pt idx="0">
                  <c:v>8.23</c:v>
                </c:pt>
                <c:pt idx="1">
                  <c:v>7.5</c:v>
                </c:pt>
                <c:pt idx="2">
                  <c:v>8</c:v>
                </c:pt>
                <c:pt idx="3">
                  <c:v>7.5</c:v>
                </c:pt>
                <c:pt idx="4">
                  <c:v>8.1999999999999993</c:v>
                </c:pt>
                <c:pt idx="5">
                  <c:v>8.5</c:v>
                </c:pt>
                <c:pt idx="6">
                  <c:v>9.5</c:v>
                </c:pt>
                <c:pt idx="7">
                  <c:v>9.4</c:v>
                </c:pt>
                <c:pt idx="8">
                  <c:v>9</c:v>
                </c:pt>
                <c:pt idx="9">
                  <c:v>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8D6-43E2-963C-D74CD898F361}"/>
            </c:ext>
          </c:extLst>
        </c:ser>
        <c:ser>
          <c:idx val="1"/>
          <c:order val="1"/>
          <c:tx>
            <c:strRef>
              <c:f>Лист1!$C$21</c:f>
              <c:strCache>
                <c:ptCount val="1"/>
                <c:pt idx="0">
                  <c:v>Налоговая нагрузка с учетом страховых взносов, %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0"/>
              <c:layout>
                <c:manualLayout>
                  <c:x val="-4.5821322077581113E-2"/>
                  <c:y val="-6.29483417159817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8D6-43E2-963C-D74CD898F36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8D6-43E2-963C-D74CD898F36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8D6-43E2-963C-D74CD898F36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8D6-43E2-963C-D74CD898F36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8D6-43E2-963C-D74CD898F36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8D6-43E2-963C-D74CD898F36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8D6-43E2-963C-D74CD898F361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8D6-43E2-963C-D74CD898F36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8D6-43E2-963C-D74CD898F361}"/>
                </c:ext>
              </c:extLst>
            </c:dLbl>
            <c:dLbl>
              <c:idx val="9"/>
              <c:layout>
                <c:manualLayout>
                  <c:x val="-3.2056992292256625E-3"/>
                  <c:y val="-2.937589280079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8D6-43E2-963C-D74CD898F36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Лист1!$D$19:$M$19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Лист1!$D$21:$M$21</c:f>
              <c:numCache>
                <c:formatCode>General</c:formatCode>
                <c:ptCount val="10"/>
                <c:pt idx="0">
                  <c:v>12.6</c:v>
                </c:pt>
                <c:pt idx="1">
                  <c:v>11.4</c:v>
                </c:pt>
                <c:pt idx="2">
                  <c:v>12.2</c:v>
                </c:pt>
                <c:pt idx="3">
                  <c:v>11.6</c:v>
                </c:pt>
                <c:pt idx="4">
                  <c:v>12.8</c:v>
                </c:pt>
                <c:pt idx="5">
                  <c:v>12.9</c:v>
                </c:pt>
                <c:pt idx="6">
                  <c:v>13.5</c:v>
                </c:pt>
                <c:pt idx="7">
                  <c:v>12.9</c:v>
                </c:pt>
                <c:pt idx="8">
                  <c:v>12.1</c:v>
                </c:pt>
                <c:pt idx="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18D6-43E2-963C-D74CD898F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4803088"/>
        <c:axId val="364803480"/>
      </c:lineChart>
      <c:catAx>
        <c:axId val="364803088"/>
        <c:scaling>
          <c:orientation val="minMax"/>
        </c:scaling>
        <c:delete val="0"/>
        <c:axPos val="b"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64803480"/>
        <c:crosses val="autoZero"/>
        <c:auto val="1"/>
        <c:lblAlgn val="ctr"/>
        <c:lblOffset val="100"/>
        <c:noMultiLvlLbl val="0"/>
      </c:catAx>
      <c:valAx>
        <c:axId val="364803480"/>
        <c:scaling>
          <c:orientation val="minMax"/>
          <c:max val="14"/>
          <c:min val="6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64803088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b"/>
      <c:layout>
        <c:manualLayout>
          <c:xMode val="edge"/>
          <c:yMode val="edge"/>
          <c:x val="4.290312274788953E-3"/>
          <c:y val="0.93631742618274316"/>
          <c:w val="0.9860870644133729"/>
          <c:h val="5.1092905474060493E-2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47998654557689E-2"/>
          <c:y val="4.2097206276310757E-2"/>
          <c:w val="0.89747729566094858"/>
          <c:h val="0.626230838498911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ГРафики!$B$61</c:f>
              <c:strCache>
                <c:ptCount val="1"/>
                <c:pt idx="0">
                  <c:v>Сельскохозяйственные организации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ГРафики!$A$62:$A$63</c:f>
              <c:numCache>
                <c:formatCode>General</c:formatCode>
                <c:ptCount val="2"/>
                <c:pt idx="0">
                  <c:v>2004</c:v>
                </c:pt>
                <c:pt idx="1">
                  <c:v>2024</c:v>
                </c:pt>
              </c:numCache>
            </c:numRef>
          </c:cat>
          <c:val>
            <c:numRef>
              <c:f>ГРафики!$B$62:$B$63</c:f>
              <c:numCache>
                <c:formatCode>0</c:formatCode>
                <c:ptCount val="2"/>
                <c:pt idx="0">
                  <c:v>43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C9-47BB-A879-E86D7DCF076D}"/>
            </c:ext>
          </c:extLst>
        </c:ser>
        <c:ser>
          <c:idx val="1"/>
          <c:order val="1"/>
          <c:tx>
            <c:strRef>
              <c:f>ГРафики!$C$61</c:f>
              <c:strCache>
                <c:ptCount val="1"/>
                <c:pt idx="0">
                  <c:v>Хозяйства населения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ГРафики!$A$62:$A$63</c:f>
              <c:numCache>
                <c:formatCode>General</c:formatCode>
                <c:ptCount val="2"/>
                <c:pt idx="0">
                  <c:v>2004</c:v>
                </c:pt>
                <c:pt idx="1">
                  <c:v>2024</c:v>
                </c:pt>
              </c:numCache>
            </c:numRef>
          </c:cat>
          <c:val>
            <c:numRef>
              <c:f>ГРафики!$C$62:$C$63</c:f>
              <c:numCache>
                <c:formatCode>0</c:formatCode>
                <c:ptCount val="2"/>
                <c:pt idx="0">
                  <c:v>51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C9-47BB-A879-E86D7DCF076D}"/>
            </c:ext>
          </c:extLst>
        </c:ser>
        <c:ser>
          <c:idx val="2"/>
          <c:order val="2"/>
          <c:tx>
            <c:strRef>
              <c:f>ГРафики!$D$61</c:f>
              <c:strCache>
                <c:ptCount val="1"/>
                <c:pt idx="0">
                  <c:v>Крестьянские (фермерские) хозяйства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ГРафики!$A$62:$A$63</c:f>
              <c:numCache>
                <c:formatCode>General</c:formatCode>
                <c:ptCount val="2"/>
                <c:pt idx="0">
                  <c:v>2004</c:v>
                </c:pt>
                <c:pt idx="1">
                  <c:v>2024</c:v>
                </c:pt>
              </c:numCache>
            </c:numRef>
          </c:cat>
          <c:val>
            <c:numRef>
              <c:f>ГРафики!$D$62:$D$63</c:f>
              <c:numCache>
                <c:formatCode>General</c:formatCode>
                <c:ptCount val="2"/>
                <c:pt idx="0">
                  <c:v>6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C9-47BB-A879-E86D7DCF076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86908800"/>
        <c:axId val="286907232"/>
      </c:barChart>
      <c:catAx>
        <c:axId val="286908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286907232"/>
        <c:crosses val="autoZero"/>
        <c:auto val="1"/>
        <c:lblAlgn val="ctr"/>
        <c:lblOffset val="100"/>
        <c:noMultiLvlLbl val="0"/>
      </c:catAx>
      <c:valAx>
        <c:axId val="286907232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600" b="1" i="0" baseline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51252985564304465"/>
              <c:y val="0.766318339196961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286908800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534694881889785E-2"/>
          <c:y val="0.7998968629586195"/>
          <c:w val="0.97805019685039352"/>
          <c:h val="0.189655756128888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14023003463424E-2"/>
          <c:y val="2.2151481888035125E-2"/>
          <c:w val="0.90533172173424614"/>
          <c:h val="0.718539295282390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'2024'!$C$107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Lbls>
            <c:delete val="1"/>
          </c:dLbls>
          <c:cat>
            <c:strRef>
              <c:f>'2024'!$B$108:$B$111</c:f>
              <c:strCache>
                <c:ptCount val="4"/>
                <c:pt idx="0">
                  <c:v>Рентабельность  с учетом субсидий свыше 20%</c:v>
                </c:pt>
                <c:pt idx="1">
                  <c:v>Рентабельность с учетом  субсидий от 10% до 20%</c:v>
                </c:pt>
                <c:pt idx="2">
                  <c:v>Рентабельность с учетом  субсидий от 0% до 10%</c:v>
                </c:pt>
                <c:pt idx="3">
                  <c:v>Убыточные организации</c:v>
                </c:pt>
              </c:strCache>
            </c:strRef>
          </c:cat>
          <c:val>
            <c:numRef>
              <c:f>'2024'!$C$108:$C$111</c:f>
              <c:numCache>
                <c:formatCode>0</c:formatCode>
                <c:ptCount val="4"/>
                <c:pt idx="0">
                  <c:v>46</c:v>
                </c:pt>
                <c:pt idx="1">
                  <c:v>14.210427253905515</c:v>
                </c:pt>
                <c:pt idx="2">
                  <c:v>26.896292113683419</c:v>
                </c:pt>
                <c:pt idx="3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55-4B1E-9504-8763D1FD3B4C}"/>
            </c:ext>
          </c:extLst>
        </c:ser>
        <c:ser>
          <c:idx val="1"/>
          <c:order val="1"/>
          <c:tx>
            <c:strRef>
              <c:f>'2024'!$D$107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'2024'!$B$108:$B$111</c:f>
              <c:strCache>
                <c:ptCount val="4"/>
                <c:pt idx="0">
                  <c:v>Рентабельность  с учетом субсидий свыше 20%</c:v>
                </c:pt>
                <c:pt idx="1">
                  <c:v>Рентабельность с учетом  субсидий от 10% до 20%</c:v>
                </c:pt>
                <c:pt idx="2">
                  <c:v>Рентабельность с учетом  субсидий от 0% до 10%</c:v>
                </c:pt>
                <c:pt idx="3">
                  <c:v>Убыточные организации</c:v>
                </c:pt>
              </c:strCache>
            </c:strRef>
          </c:cat>
          <c:val>
            <c:numRef>
              <c:f>'2024'!$D$108:$D$111</c:f>
              <c:numCache>
                <c:formatCode>0</c:formatCode>
                <c:ptCount val="4"/>
                <c:pt idx="0">
                  <c:v>36.200000000000003</c:v>
                </c:pt>
                <c:pt idx="1">
                  <c:v>18.5</c:v>
                </c:pt>
                <c:pt idx="2">
                  <c:v>30.9</c:v>
                </c:pt>
                <c:pt idx="3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55-4B1E-9504-8763D1FD3B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86906056"/>
        <c:axId val="363137576"/>
      </c:barChart>
      <c:catAx>
        <c:axId val="286906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63137576"/>
        <c:crosses val="autoZero"/>
        <c:auto val="1"/>
        <c:lblAlgn val="ctr"/>
        <c:lblOffset val="100"/>
        <c:noMultiLvlLbl val="0"/>
      </c:catAx>
      <c:valAx>
        <c:axId val="363137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i="0" baseline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7.8884145788856389E-3"/>
              <c:y val="0.370521676000829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286906056"/>
        <c:crosses val="autoZero"/>
        <c:crossBetween val="between"/>
        <c:majorUnit val="10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943035338771425"/>
          <c:y val="0.91193632026550508"/>
          <c:w val="0.32711544205965137"/>
          <c:h val="7.92829979948834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18864829396309E-2"/>
          <c:y val="3.6818405511811016E-2"/>
          <c:w val="0.89796432086614153"/>
          <c:h val="0.613603944038245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Лист1!$P$6</c:f>
              <c:strCache>
                <c:ptCount val="1"/>
                <c:pt idx="0">
                  <c:v>Рентабельность без субсидий 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15-428E-B0D0-56FA7C29208C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15-428E-B0D0-56FA7C29208C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15-428E-B0D0-56FA7C2920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Лист1!$Q$5:$U$5</c:f>
              <c:numCache>
                <c:formatCode>General</c:formatCode>
                <c:ptCount val="5"/>
                <c:pt idx="0">
                  <c:v>2014</c:v>
                </c:pt>
                <c:pt idx="1">
                  <c:v>2017</c:v>
                </c:pt>
                <c:pt idx="2">
                  <c:v>2020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Лист1!$Q$6:$U$6</c:f>
              <c:numCache>
                <c:formatCode>0.0</c:formatCode>
                <c:ptCount val="5"/>
                <c:pt idx="0">
                  <c:v>6.3</c:v>
                </c:pt>
                <c:pt idx="1">
                  <c:v>5.3</c:v>
                </c:pt>
                <c:pt idx="2">
                  <c:v>16.3</c:v>
                </c:pt>
                <c:pt idx="3">
                  <c:v>15.2</c:v>
                </c:pt>
                <c:pt idx="4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15-428E-B0D0-56FA7C29208C}"/>
            </c:ext>
          </c:extLst>
        </c:ser>
        <c:ser>
          <c:idx val="1"/>
          <c:order val="1"/>
          <c:tx>
            <c:strRef>
              <c:f>Лист1!$P$7</c:f>
              <c:strCache>
                <c:ptCount val="1"/>
                <c:pt idx="0">
                  <c:v>Рентабельность с учетом субсидий из бюджетов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15-428E-B0D0-56FA7C29208C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15-428E-B0D0-56FA7C29208C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15-428E-B0D0-56FA7C2920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Лист1!$Q$5:$U$5</c:f>
              <c:numCache>
                <c:formatCode>General</c:formatCode>
                <c:ptCount val="5"/>
                <c:pt idx="0">
                  <c:v>2014</c:v>
                </c:pt>
                <c:pt idx="1">
                  <c:v>2017</c:v>
                </c:pt>
                <c:pt idx="2">
                  <c:v>2020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Лист1!$Q$7:$U$7</c:f>
              <c:numCache>
                <c:formatCode>0.0</c:formatCode>
                <c:ptCount val="5"/>
                <c:pt idx="0">
                  <c:v>16.100000000000001</c:v>
                </c:pt>
                <c:pt idx="1">
                  <c:v>12</c:v>
                </c:pt>
                <c:pt idx="2">
                  <c:v>21</c:v>
                </c:pt>
                <c:pt idx="3">
                  <c:v>19.100000000000001</c:v>
                </c:pt>
                <c:pt idx="4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A15-428E-B0D0-56FA7C29208C}"/>
            </c:ext>
          </c:extLst>
        </c:ser>
        <c:ser>
          <c:idx val="2"/>
          <c:order val="2"/>
          <c:tx>
            <c:strRef>
              <c:f>Лист1!$P$8</c:f>
              <c:strCache>
                <c:ptCount val="1"/>
                <c:pt idx="0">
                  <c:v>Повышение уровня рентабельности за счет субсидирования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15-428E-B0D0-56FA7C29208C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15-428E-B0D0-56FA7C29208C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A15-428E-B0D0-56FA7C2920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Лист1!$Q$5:$U$5</c:f>
              <c:numCache>
                <c:formatCode>General</c:formatCode>
                <c:ptCount val="5"/>
                <c:pt idx="0">
                  <c:v>2014</c:v>
                </c:pt>
                <c:pt idx="1">
                  <c:v>2017</c:v>
                </c:pt>
                <c:pt idx="2">
                  <c:v>2020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Лист1!$Q$8:$U$8</c:f>
              <c:numCache>
                <c:formatCode>0.0</c:formatCode>
                <c:ptCount val="5"/>
                <c:pt idx="0">
                  <c:v>9.8000000000000007</c:v>
                </c:pt>
                <c:pt idx="1">
                  <c:v>6.7</c:v>
                </c:pt>
                <c:pt idx="2">
                  <c:v>4.6999999999999993</c:v>
                </c:pt>
                <c:pt idx="3">
                  <c:v>3.9000000000000021</c:v>
                </c:pt>
                <c:pt idx="4">
                  <c:v>2.8000000000000007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A15-428E-B0D0-56FA7C2920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3137968"/>
        <c:axId val="363132480"/>
      </c:barChart>
      <c:catAx>
        <c:axId val="36313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3132480"/>
        <c:crosses val="autoZero"/>
        <c:auto val="1"/>
        <c:lblAlgn val="ctr"/>
        <c:lblOffset val="100"/>
        <c:noMultiLvlLbl val="0"/>
      </c:catAx>
      <c:valAx>
        <c:axId val="36313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3137968"/>
        <c:crosses val="autoZero"/>
        <c:crossBetween val="between"/>
        <c:majorUnit val="10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6376089707536554"/>
          <c:w val="0.99018167892027931"/>
          <c:h val="0.20703494094488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177985564304462E-2"/>
          <c:y val="3.4574108087109735E-2"/>
          <c:w val="0.91936368110236222"/>
          <c:h val="0.6266571878511224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DE6-4722-A153-6882D85224A7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DDE6-4722-A153-6882D85224A7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DE6-4722-A153-6882D85224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'1'!$B$4:$B$7</c:f>
              <c:strCache>
                <c:ptCount val="4"/>
                <c:pt idx="0">
                  <c:v>Индексы цен на промышленные товары и услуги, приобретенные СХО</c:v>
                </c:pt>
                <c:pt idx="1">
                  <c:v>Индексы цен производителей сельскохозяйственной продукции, реализуемой СХО</c:v>
                </c:pt>
                <c:pt idx="2">
                  <c:v>Индексы цен производителей пищевых продуктов</c:v>
                </c:pt>
                <c:pt idx="3">
                  <c:v>ИПЦ - Продовольственные товары (без алкогольных напитков)</c:v>
                </c:pt>
              </c:strCache>
            </c:strRef>
          </c:cat>
          <c:val>
            <c:numRef>
              <c:f>'1'!$L$4:$L$7</c:f>
              <c:numCache>
                <c:formatCode>#\ ##0.0</c:formatCode>
                <c:ptCount val="4"/>
                <c:pt idx="0">
                  <c:v>155.40264812455052</c:v>
                </c:pt>
                <c:pt idx="1">
                  <c:v>143.44169729689241</c:v>
                </c:pt>
                <c:pt idx="2">
                  <c:v>158.97791608000526</c:v>
                </c:pt>
                <c:pt idx="3">
                  <c:v>162.04382641697237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E6-4722-A153-6882D85224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3134440"/>
        <c:axId val="363136400"/>
      </c:barChart>
      <c:catAx>
        <c:axId val="363134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3136400"/>
        <c:crosses val="autoZero"/>
        <c:auto val="1"/>
        <c:lblAlgn val="ctr"/>
        <c:lblOffset val="100"/>
        <c:noMultiLvlLbl val="0"/>
      </c:catAx>
      <c:valAx>
        <c:axId val="36313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3134440"/>
        <c:crosses val="autoZero"/>
        <c:crossBetween val="between"/>
        <c:majorUnit val="20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396095800524936"/>
          <c:y val="2.4336283185840708E-2"/>
          <c:w val="0.51916404199475052"/>
          <c:h val="0.9010473137760435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492-48A2-BDF8-E6901D913B86}"/>
              </c:ext>
            </c:extLst>
          </c:dPt>
          <c:dLbls>
            <c:dLbl>
              <c:idx val="6"/>
              <c:layout>
                <c:manualLayout>
                  <c:x val="-6.2500000000000003E-3"/>
                  <c:y val="3.3185840707964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6D-4DE5-A172-EA05091E9072}"/>
                </c:ext>
              </c:extLst>
            </c:dLbl>
            <c:dLbl>
              <c:idx val="7"/>
              <c:layout>
                <c:manualLayout>
                  <c:x val="-2.3958333333333335E-2"/>
                  <c:y val="4.2035398230088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21-4585-9D22-F86DDDF601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'3'!$B$17:$B$24</c:f>
              <c:strCache>
                <c:ptCount val="8"/>
                <c:pt idx="0">
                  <c:v>Цены производителей сельскохозяйственной продукции, реализуемой СХО</c:v>
                </c:pt>
                <c:pt idx="1">
                  <c:v>Электроэнергия</c:v>
                </c:pt>
                <c:pt idx="2">
                  <c:v>Комбикорма для КРС</c:v>
                </c:pt>
                <c:pt idx="3">
                  <c:v>Удобрения калийные химические 
или минеральные</c:v>
                </c:pt>
                <c:pt idx="4">
                  <c:v>Комбикорма для сельскохозяйственной птицы</c:v>
                </c:pt>
                <c:pt idx="5">
                  <c:v>Удобрения и соединения азотные</c:v>
                </c:pt>
                <c:pt idx="6">
                  <c:v>Вакцины вирусные профилактические культуральные</c:v>
                </c:pt>
                <c:pt idx="7">
                  <c:v>Топливо дизельное</c:v>
                </c:pt>
              </c:strCache>
            </c:strRef>
          </c:cat>
          <c:val>
            <c:numRef>
              <c:f>'3'!$J$17:$J$24</c:f>
              <c:numCache>
                <c:formatCode>0.0</c:formatCode>
                <c:ptCount val="8"/>
                <c:pt idx="0">
                  <c:v>143.44169729689241</c:v>
                </c:pt>
                <c:pt idx="1">
                  <c:v>147.30341505122522</c:v>
                </c:pt>
                <c:pt idx="2">
                  <c:v>154.27235550103038</c:v>
                </c:pt>
                <c:pt idx="3">
                  <c:v>155.128640775023</c:v>
                </c:pt>
                <c:pt idx="4">
                  <c:v>155.2602522174401</c:v>
                </c:pt>
                <c:pt idx="5">
                  <c:v>157.91955630536421</c:v>
                </c:pt>
                <c:pt idx="6">
                  <c:v>170.78952716929533</c:v>
                </c:pt>
                <c:pt idx="7">
                  <c:v>176.69248779328379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92-48A2-BDF8-E6901D913B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63134832"/>
        <c:axId val="363133656"/>
      </c:barChart>
      <c:catAx>
        <c:axId val="363134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3133656"/>
        <c:crosses val="autoZero"/>
        <c:auto val="1"/>
        <c:lblAlgn val="ctr"/>
        <c:lblOffset val="100"/>
        <c:noMultiLvlLbl val="0"/>
      </c:catAx>
      <c:valAx>
        <c:axId val="363133656"/>
        <c:scaling>
          <c:orientation val="minMax"/>
          <c:max val="180"/>
          <c:min val="1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3134832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743700118979183E-2"/>
          <c:y val="2.4220306154069195E-2"/>
          <c:w val="0.9142301278023609"/>
          <c:h val="0.678331444093828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Растениеводство!$C$47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>
                  <a:lumMod val="50000"/>
                </a:schemeClr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Растениеводство!$B$48:$B$52</c:f>
              <c:strCache>
                <c:ptCount val="5"/>
                <c:pt idx="0">
                  <c:v>Бензин автомобильный</c:v>
                </c:pt>
                <c:pt idx="1">
                  <c:v>Топливо дизельное</c:v>
                </c:pt>
                <c:pt idx="2">
                  <c:v>Удобрения азотные минеральные или химические</c:v>
                </c:pt>
                <c:pt idx="3">
                  <c:v>Аммофос</c:v>
                </c:pt>
                <c:pt idx="4">
                  <c:v>Мочевина (карбамид)</c:v>
                </c:pt>
              </c:strCache>
            </c:strRef>
          </c:cat>
          <c:val>
            <c:numRef>
              <c:f>Растениеводство!$C$48:$C$52</c:f>
              <c:numCache>
                <c:formatCode>0.00</c:formatCode>
                <c:ptCount val="5"/>
                <c:pt idx="0">
                  <c:v>4.283583150457285</c:v>
                </c:pt>
                <c:pt idx="1">
                  <c:v>3.9268310617486488</c:v>
                </c:pt>
                <c:pt idx="2">
                  <c:v>1.2205444286669029</c:v>
                </c:pt>
                <c:pt idx="3">
                  <c:v>2.1062230690168482</c:v>
                </c:pt>
                <c:pt idx="4">
                  <c:v>1.4876744539454656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69-426F-B2B2-244AAE3AC035}"/>
            </c:ext>
          </c:extLst>
        </c:ser>
        <c:ser>
          <c:idx val="1"/>
          <c:order val="1"/>
          <c:tx>
            <c:strRef>
              <c:f>Растениеводство!$E$47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bg1">
                  <a:lumMod val="50000"/>
                </a:schemeClr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Растениеводство!$B$48:$B$52</c:f>
              <c:strCache>
                <c:ptCount val="5"/>
                <c:pt idx="0">
                  <c:v>Бензин автомобильный</c:v>
                </c:pt>
                <c:pt idx="1">
                  <c:v>Топливо дизельное</c:v>
                </c:pt>
                <c:pt idx="2">
                  <c:v>Удобрения азотные минеральные или химические</c:v>
                </c:pt>
                <c:pt idx="3">
                  <c:v>Аммофос</c:v>
                </c:pt>
                <c:pt idx="4">
                  <c:v>Мочевина (карбамид)</c:v>
                </c:pt>
              </c:strCache>
            </c:strRef>
          </c:cat>
          <c:val>
            <c:numRef>
              <c:f>Растениеводство!$E$48:$E$52</c:f>
              <c:numCache>
                <c:formatCode>0.00</c:formatCode>
                <c:ptCount val="5"/>
                <c:pt idx="0">
                  <c:v>5.4678457467539809</c:v>
                </c:pt>
                <c:pt idx="1">
                  <c:v>5.7862987887621671</c:v>
                </c:pt>
                <c:pt idx="2">
                  <c:v>1.8033127786387635</c:v>
                </c:pt>
                <c:pt idx="3">
                  <c:v>4.4008550998803928</c:v>
                </c:pt>
                <c:pt idx="4">
                  <c:v>2.592623108148091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69-426F-B2B2-244AAE3AC0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3138752"/>
        <c:axId val="363134048"/>
      </c:barChart>
      <c:catAx>
        <c:axId val="363138752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63134048"/>
        <c:crosses val="autoZero"/>
        <c:auto val="1"/>
        <c:lblAlgn val="ctr"/>
        <c:lblOffset val="100"/>
        <c:noMultiLvlLbl val="0"/>
      </c:catAx>
      <c:valAx>
        <c:axId val="363134048"/>
        <c:scaling>
          <c:orientation val="minMax"/>
        </c:scaling>
        <c:delete val="0"/>
        <c:axPos val="l"/>
        <c:majorGridlines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63138752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b"/>
      <c:layout>
        <c:manualLayout>
          <c:xMode val="edge"/>
          <c:yMode val="edge"/>
          <c:x val="0.42016370400413983"/>
          <c:y val="0.9219116269130242"/>
          <c:w val="0.1596725919917204"/>
          <c:h val="7.2869166406391267E-2"/>
        </c:manualLayout>
      </c:layout>
      <c:overlay val="0"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560482667525702E-2"/>
          <c:y val="7.910724788000173E-2"/>
          <c:w val="0.89491948701504676"/>
          <c:h val="0.65055363382530706"/>
        </c:manualLayout>
      </c:layout>
      <c:lineChart>
        <c:grouping val="standard"/>
        <c:varyColors val="0"/>
        <c:ser>
          <c:idx val="0"/>
          <c:order val="0"/>
          <c:tx>
            <c:strRef>
              <c:f>'Объем ГП'!$A$18</c:f>
              <c:strCache>
                <c:ptCount val="1"/>
                <c:pt idx="0">
                  <c:v>Средства федерального бюджета, направленные на реализацию Госпрограммы, млрд руб.</c:v>
                </c:pt>
              </c:strCache>
            </c:strRef>
          </c:tx>
          <c:spPr>
            <a:ln w="41275" cap="rnd">
              <a:solidFill>
                <a:srgbClr val="00B050"/>
              </a:solidFill>
              <a:prstDash val="lgDash"/>
              <a:round/>
            </a:ln>
            <a:effectLst/>
          </c:spPr>
          <c:marker>
            <c:symbol val="none"/>
          </c:marker>
          <c:dLbls>
            <c:dLbl>
              <c:idx val="1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76F-4409-BBC2-C4B6376805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'Объем ГП'!$B$17:$M$17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'Объем ГП'!$B$18:$M$18</c:f>
              <c:numCache>
                <c:formatCode>0.0</c:formatCode>
                <c:ptCount val="12"/>
                <c:pt idx="0">
                  <c:v>197.9</c:v>
                </c:pt>
                <c:pt idx="1">
                  <c:v>186.6</c:v>
                </c:pt>
                <c:pt idx="2">
                  <c:v>222.3</c:v>
                </c:pt>
                <c:pt idx="3">
                  <c:v>218.1</c:v>
                </c:pt>
                <c:pt idx="4">
                  <c:v>233.8</c:v>
                </c:pt>
                <c:pt idx="5">
                  <c:v>249.5</c:v>
                </c:pt>
                <c:pt idx="6">
                  <c:v>311.5</c:v>
                </c:pt>
                <c:pt idx="7">
                  <c:v>271.3</c:v>
                </c:pt>
                <c:pt idx="8">
                  <c:v>325.8</c:v>
                </c:pt>
                <c:pt idx="9">
                  <c:v>423.9</c:v>
                </c:pt>
                <c:pt idx="10">
                  <c:v>442.6</c:v>
                </c:pt>
                <c:pt idx="11">
                  <c:v>530.4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6F-4409-BBC2-C4B6376805A9}"/>
            </c:ext>
          </c:extLst>
        </c:ser>
        <c:ser>
          <c:idx val="1"/>
          <c:order val="1"/>
          <c:tx>
            <c:strRef>
              <c:f>'Объем ГП'!$A$19</c:f>
              <c:strCache>
                <c:ptCount val="1"/>
                <c:pt idx="0">
                  <c:v>Средства федерального бюджета, направленные на реализацию Госпрограммы в ценах 2013 г., млрд. руб.</c:v>
                </c:pt>
              </c:strCache>
            </c:strRef>
          </c:tx>
          <c:spPr>
            <a:ln w="412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76F-4409-BBC2-C4B6376805A9}"/>
                </c:ext>
              </c:extLst>
            </c:dLbl>
            <c:dLbl>
              <c:idx val="1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6F-4409-BBC2-C4B6376805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'Объем ГП'!$B$17:$M$17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'Объем ГП'!$B$19:$M$19</c:f>
              <c:numCache>
                <c:formatCode>0.0</c:formatCode>
                <c:ptCount val="12"/>
                <c:pt idx="0" formatCode="General">
                  <c:v>197.9</c:v>
                </c:pt>
                <c:pt idx="1">
                  <c:v>173.06622148024488</c:v>
                </c:pt>
                <c:pt idx="2">
                  <c:v>178.46183813959243</c:v>
                </c:pt>
                <c:pt idx="3">
                  <c:v>163.55916815579093</c:v>
                </c:pt>
                <c:pt idx="4">
                  <c:v>169.10978828635743</c:v>
                </c:pt>
                <c:pt idx="5">
                  <c:v>175.43088292209558</c:v>
                </c:pt>
                <c:pt idx="6">
                  <c:v>209.67349222754439</c:v>
                </c:pt>
                <c:pt idx="7">
                  <c:v>176.64394024921629</c:v>
                </c:pt>
                <c:pt idx="8">
                  <c:v>198.82743720165061</c:v>
                </c:pt>
                <c:pt idx="9">
                  <c:v>227.42449862662235</c:v>
                </c:pt>
                <c:pt idx="10">
                  <c:v>224.29124720083075</c:v>
                </c:pt>
                <c:pt idx="11">
                  <c:v>247.72777016273881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76F-4409-BBC2-C4B6376805A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64804656"/>
        <c:axId val="364805440"/>
      </c:lineChart>
      <c:catAx>
        <c:axId val="36480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64805440"/>
        <c:crosses val="autoZero"/>
        <c:auto val="1"/>
        <c:lblAlgn val="ctr"/>
        <c:lblOffset val="100"/>
        <c:noMultiLvlLbl val="0"/>
      </c:catAx>
      <c:valAx>
        <c:axId val="36480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 sz="1400" b="1" i="0" baseline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млрд руб.</a:t>
                </a:r>
                <a:endParaRPr lang="en-US" sz="1400" b="1" i="0" baseline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0453196361020491E-2"/>
              <c:y val="0.339228105500936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64804656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345078841842023E-2"/>
          <c:y val="0.81657656338865503"/>
          <c:w val="0.91222691883928264"/>
          <c:h val="0.172759109629990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5976049868766E-2"/>
          <c:y val="5.1054847231983065E-2"/>
          <c:w val="0.90214279855643043"/>
          <c:h val="0.624764239028944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Лист1!$B$92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A8C-4906-9DCD-4294F4DE414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A8C-4906-9DCD-4294F4DE414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A8C-4906-9DCD-4294F4DE414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A8C-4906-9DCD-4294F4DE414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A8C-4906-9DCD-4294F4DE41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Лист1!$A$93:$A$98</c:f>
              <c:strCache>
                <c:ptCount val="6"/>
                <c:pt idx="0">
                  <c:v>ФП "Развитие отраслей и техническая модернизация АПК"</c:v>
                </c:pt>
                <c:pt idx="1">
                  <c:v>ФП "Стимулирование инвестиционной деятельности в АПК"</c:v>
                </c:pt>
                <c:pt idx="2">
                  <c:v>ФП "Экспорт продукции АПК"</c:v>
                </c:pt>
                <c:pt idx="3">
                  <c:v>ФП "Акселерация субъектов МСП"</c:v>
                </c:pt>
                <c:pt idx="4">
                  <c:v>Прочие Федеральные проекты </c:v>
                </c:pt>
                <c:pt idx="5">
                  <c:v>Подпрограмма "Обеспечение условий развития АПК"</c:v>
                </c:pt>
              </c:strCache>
            </c:strRef>
          </c:cat>
          <c:val>
            <c:numRef>
              <c:f>Лист1!$B$93:$B$98</c:f>
              <c:numCache>
                <c:formatCode>0.0</c:formatCode>
                <c:ptCount val="6"/>
                <c:pt idx="0">
                  <c:v>30.679833647929041</c:v>
                </c:pt>
                <c:pt idx="1">
                  <c:v>41.366757208845513</c:v>
                </c:pt>
                <c:pt idx="2">
                  <c:v>11.343154857818085</c:v>
                </c:pt>
                <c:pt idx="3">
                  <c:v>1.5695716894556726</c:v>
                </c:pt>
                <c:pt idx="4" formatCode="General">
                  <c:v>0</c:v>
                </c:pt>
                <c:pt idx="5">
                  <c:v>15.04068259595169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78-4FA7-95A0-E5461043B973}"/>
            </c:ext>
          </c:extLst>
        </c:ser>
        <c:ser>
          <c:idx val="1"/>
          <c:order val="1"/>
          <c:tx>
            <c:strRef>
              <c:f>Лист1!$C$92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A8C-4906-9DCD-4294F4DE414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A8C-4906-9DCD-4294F4DE414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8C-4906-9DCD-4294F4DE414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A8C-4906-9DCD-4294F4DE414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A8C-4906-9DCD-4294F4DE41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Лист1!$A$93:$A$98</c:f>
              <c:strCache>
                <c:ptCount val="6"/>
                <c:pt idx="0">
                  <c:v>ФП "Развитие отраслей и техническая модернизация АПК"</c:v>
                </c:pt>
                <c:pt idx="1">
                  <c:v>ФП "Стимулирование инвестиционной деятельности в АПК"</c:v>
                </c:pt>
                <c:pt idx="2">
                  <c:v>ФП "Экспорт продукции АПК"</c:v>
                </c:pt>
                <c:pt idx="3">
                  <c:v>ФП "Акселерация субъектов МСП"</c:v>
                </c:pt>
                <c:pt idx="4">
                  <c:v>Прочие Федеральные проекты </c:v>
                </c:pt>
                <c:pt idx="5">
                  <c:v>Подпрограмма "Обеспечение условий развития АПК"</c:v>
                </c:pt>
              </c:strCache>
            </c:strRef>
          </c:cat>
          <c:val>
            <c:numRef>
              <c:f>Лист1!$C$93:$C$98</c:f>
              <c:numCache>
                <c:formatCode>0.0</c:formatCode>
                <c:ptCount val="6"/>
                <c:pt idx="0">
                  <c:v>16</c:v>
                </c:pt>
                <c:pt idx="1">
                  <c:v>63.8</c:v>
                </c:pt>
                <c:pt idx="2">
                  <c:v>9.1999999999999993</c:v>
                </c:pt>
                <c:pt idx="3">
                  <c:v>1.5</c:v>
                </c:pt>
                <c:pt idx="4">
                  <c:v>1.9</c:v>
                </c:pt>
                <c:pt idx="5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78-4FA7-95A0-E5461043B9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4799560"/>
        <c:axId val="364800344"/>
      </c:barChart>
      <c:catAx>
        <c:axId val="364799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64800344"/>
        <c:crosses val="autoZero"/>
        <c:auto val="1"/>
        <c:lblAlgn val="ctr"/>
        <c:lblOffset val="100"/>
        <c:noMultiLvlLbl val="0"/>
      </c:catAx>
      <c:valAx>
        <c:axId val="364800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600" b="1" i="0" baseline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2.2916666666666665E-2"/>
              <c:y val="0.3334361994780277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4799560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153149606299213"/>
          <c:y val="0.90054278056006209"/>
          <c:w val="0.18589534120734907"/>
          <c:h val="6.62573181914368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F79DAF-A37E-427E-8D46-44697B0C13E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707591C-5AD3-45BC-B236-DFD688ABEE0B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Оптимизация </a:t>
          </a:r>
        </a:p>
        <a:p>
          <a:pPr>
            <a:spcAft>
              <a:spcPts val="0"/>
            </a:spcAft>
          </a:pPr>
          <a:r>
            <a: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структуры затрат сельскохозяйственных товаропроизводителей</a:t>
          </a:r>
        </a:p>
      </dgm:t>
    </dgm:pt>
    <dgm:pt modelId="{C553064B-1EA6-4AA3-8FD6-CDF549A30C3A}" type="parTrans" cxnId="{13A48403-5C13-454F-B6E5-0A7337659E6B}">
      <dgm:prSet/>
      <dgm:spPr/>
      <dgm:t>
        <a:bodyPr/>
        <a:lstStyle/>
        <a:p>
          <a:endParaRPr lang="ru-RU"/>
        </a:p>
      </dgm:t>
    </dgm:pt>
    <dgm:pt modelId="{461D1131-F33F-491C-BB4C-C05D5CDF1846}" type="sibTrans" cxnId="{13A48403-5C13-454F-B6E5-0A7337659E6B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A2846DB4-2E0B-4062-BE11-79022CB51363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Поддержка цен реализации произведенной сельскохозяйственной продукции и обеспечение доходности </a:t>
          </a:r>
          <a:r>
            <a:rPr lang="ru-RU" sz="18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сельхозтоваропроизводителей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B2F857-2061-42AB-AA99-F78DEFB116FB}" type="parTrans" cxnId="{87D73E23-E8EF-42EC-9812-F03D472E9734}">
      <dgm:prSet/>
      <dgm:spPr/>
      <dgm:t>
        <a:bodyPr/>
        <a:lstStyle/>
        <a:p>
          <a:endParaRPr lang="ru-RU"/>
        </a:p>
      </dgm:t>
    </dgm:pt>
    <dgm:pt modelId="{E40768D4-E336-4863-A54C-9E07EF02E55B}" type="sibTrans" cxnId="{87D73E23-E8EF-42EC-9812-F03D472E9734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C34F873B-D964-425A-A73A-F768689CA58A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Регулирование ценовых отношений между сельским хозяйством, пищевой промышленностью и торговлей, поддержание спроса</a:t>
          </a:r>
        </a:p>
      </dgm:t>
    </dgm:pt>
    <dgm:pt modelId="{E1E6F709-14D1-45EA-872E-F79F4DE8C21F}" type="parTrans" cxnId="{8459B20F-EFFC-4D77-A351-5A2C18DBD84D}">
      <dgm:prSet/>
      <dgm:spPr/>
      <dgm:t>
        <a:bodyPr/>
        <a:lstStyle/>
        <a:p>
          <a:endParaRPr lang="ru-RU"/>
        </a:p>
      </dgm:t>
    </dgm:pt>
    <dgm:pt modelId="{03C4AF5F-9B43-4A4E-B572-3D237E88DA4D}" type="sibTrans" cxnId="{8459B20F-EFFC-4D77-A351-5A2C18DBD84D}">
      <dgm:prSet/>
      <dgm:spPr/>
      <dgm:t>
        <a:bodyPr/>
        <a:lstStyle/>
        <a:p>
          <a:endParaRPr lang="ru-RU"/>
        </a:p>
      </dgm:t>
    </dgm:pt>
    <dgm:pt modelId="{A76FFA86-BDFC-428C-BA51-61778D065B55}" type="pres">
      <dgm:prSet presAssocID="{DBF79DAF-A37E-427E-8D46-44697B0C13E0}" presName="Name0" presStyleCnt="0">
        <dgm:presLayoutVars>
          <dgm:dir/>
          <dgm:resizeHandles val="exact"/>
        </dgm:presLayoutVars>
      </dgm:prSet>
      <dgm:spPr/>
    </dgm:pt>
    <dgm:pt modelId="{A883C558-3D12-409D-BDFE-B88C008465A9}" type="pres">
      <dgm:prSet presAssocID="{8707591C-5AD3-45BC-B236-DFD688ABEE0B}" presName="node" presStyleLbl="node1" presStyleIdx="0" presStyleCnt="3" custLinFactNeighborX="7887" custLinFactNeighborY="-1171">
        <dgm:presLayoutVars>
          <dgm:bulletEnabled val="1"/>
        </dgm:presLayoutVars>
      </dgm:prSet>
      <dgm:spPr/>
    </dgm:pt>
    <dgm:pt modelId="{6CA9B101-AC3F-4258-9FA2-D4217FF33654}" type="pres">
      <dgm:prSet presAssocID="{461D1131-F33F-491C-BB4C-C05D5CDF1846}" presName="sibTrans" presStyleLbl="sibTrans2D1" presStyleIdx="0" presStyleCnt="2"/>
      <dgm:spPr/>
    </dgm:pt>
    <dgm:pt modelId="{6EB943BC-75BB-4DB7-8DB6-CCA01EEC58C5}" type="pres">
      <dgm:prSet presAssocID="{461D1131-F33F-491C-BB4C-C05D5CDF1846}" presName="connectorText" presStyleLbl="sibTrans2D1" presStyleIdx="0" presStyleCnt="2"/>
      <dgm:spPr/>
    </dgm:pt>
    <dgm:pt modelId="{2F17682B-470E-4F20-923E-1135362499EA}" type="pres">
      <dgm:prSet presAssocID="{A2846DB4-2E0B-4062-BE11-79022CB51363}" presName="node" presStyleLbl="node1" presStyleIdx="1" presStyleCnt="3" custScaleX="110730">
        <dgm:presLayoutVars>
          <dgm:bulletEnabled val="1"/>
        </dgm:presLayoutVars>
      </dgm:prSet>
      <dgm:spPr/>
    </dgm:pt>
    <dgm:pt modelId="{61CB00D2-9F95-4174-9127-CD61A70D8AAE}" type="pres">
      <dgm:prSet presAssocID="{E40768D4-E336-4863-A54C-9E07EF02E55B}" presName="sibTrans" presStyleLbl="sibTrans2D1" presStyleIdx="1" presStyleCnt="2"/>
      <dgm:spPr/>
    </dgm:pt>
    <dgm:pt modelId="{4AF06A64-266C-4B58-9CC3-F5D187A9F5A7}" type="pres">
      <dgm:prSet presAssocID="{E40768D4-E336-4863-A54C-9E07EF02E55B}" presName="connectorText" presStyleLbl="sibTrans2D1" presStyleIdx="1" presStyleCnt="2"/>
      <dgm:spPr/>
    </dgm:pt>
    <dgm:pt modelId="{2702146A-BA5A-45BD-9A2F-699F08634208}" type="pres">
      <dgm:prSet presAssocID="{C34F873B-D964-425A-A73A-F768689CA58A}" presName="node" presStyleLbl="node1" presStyleIdx="2" presStyleCnt="3" custLinFactNeighborX="-7931" custLinFactNeighborY="-1171">
        <dgm:presLayoutVars>
          <dgm:bulletEnabled val="1"/>
        </dgm:presLayoutVars>
      </dgm:prSet>
      <dgm:spPr/>
    </dgm:pt>
  </dgm:ptLst>
  <dgm:cxnLst>
    <dgm:cxn modelId="{13A48403-5C13-454F-B6E5-0A7337659E6B}" srcId="{DBF79DAF-A37E-427E-8D46-44697B0C13E0}" destId="{8707591C-5AD3-45BC-B236-DFD688ABEE0B}" srcOrd="0" destOrd="0" parTransId="{C553064B-1EA6-4AA3-8FD6-CDF549A30C3A}" sibTransId="{461D1131-F33F-491C-BB4C-C05D5CDF1846}"/>
    <dgm:cxn modelId="{8459B20F-EFFC-4D77-A351-5A2C18DBD84D}" srcId="{DBF79DAF-A37E-427E-8D46-44697B0C13E0}" destId="{C34F873B-D964-425A-A73A-F768689CA58A}" srcOrd="2" destOrd="0" parTransId="{E1E6F709-14D1-45EA-872E-F79F4DE8C21F}" sibTransId="{03C4AF5F-9B43-4A4E-B572-3D237E88DA4D}"/>
    <dgm:cxn modelId="{87D73E23-E8EF-42EC-9812-F03D472E9734}" srcId="{DBF79DAF-A37E-427E-8D46-44697B0C13E0}" destId="{A2846DB4-2E0B-4062-BE11-79022CB51363}" srcOrd="1" destOrd="0" parTransId="{19B2F857-2061-42AB-AA99-F78DEFB116FB}" sibTransId="{E40768D4-E336-4863-A54C-9E07EF02E55B}"/>
    <dgm:cxn modelId="{423DD54A-A303-49A8-96C8-E9C4F4BDE15D}" type="presOf" srcId="{461D1131-F33F-491C-BB4C-C05D5CDF1846}" destId="{6EB943BC-75BB-4DB7-8DB6-CCA01EEC58C5}" srcOrd="1" destOrd="0" presId="urn:microsoft.com/office/officeart/2005/8/layout/process1"/>
    <dgm:cxn modelId="{90C1E46B-B8B3-4481-89EB-05130FBAA828}" type="presOf" srcId="{A2846DB4-2E0B-4062-BE11-79022CB51363}" destId="{2F17682B-470E-4F20-923E-1135362499EA}" srcOrd="0" destOrd="0" presId="urn:microsoft.com/office/officeart/2005/8/layout/process1"/>
    <dgm:cxn modelId="{91C3F94D-B9E6-4DE6-B864-1B1BAB579C11}" type="presOf" srcId="{C34F873B-D964-425A-A73A-F768689CA58A}" destId="{2702146A-BA5A-45BD-9A2F-699F08634208}" srcOrd="0" destOrd="0" presId="urn:microsoft.com/office/officeart/2005/8/layout/process1"/>
    <dgm:cxn modelId="{3858734E-0D4B-4564-A299-9CF4E2A73E68}" type="presOf" srcId="{E40768D4-E336-4863-A54C-9E07EF02E55B}" destId="{61CB00D2-9F95-4174-9127-CD61A70D8AAE}" srcOrd="0" destOrd="0" presId="urn:microsoft.com/office/officeart/2005/8/layout/process1"/>
    <dgm:cxn modelId="{DEE9E57D-37F4-4045-9437-32D8578944BD}" type="presOf" srcId="{461D1131-F33F-491C-BB4C-C05D5CDF1846}" destId="{6CA9B101-AC3F-4258-9FA2-D4217FF33654}" srcOrd="0" destOrd="0" presId="urn:microsoft.com/office/officeart/2005/8/layout/process1"/>
    <dgm:cxn modelId="{F434AD89-F4FB-4770-818E-8171849225FC}" type="presOf" srcId="{8707591C-5AD3-45BC-B236-DFD688ABEE0B}" destId="{A883C558-3D12-409D-BDFE-B88C008465A9}" srcOrd="0" destOrd="0" presId="urn:microsoft.com/office/officeart/2005/8/layout/process1"/>
    <dgm:cxn modelId="{6B9421C1-8ACD-4C88-9DEE-DABC88CCE6FE}" type="presOf" srcId="{E40768D4-E336-4863-A54C-9E07EF02E55B}" destId="{4AF06A64-266C-4B58-9CC3-F5D187A9F5A7}" srcOrd="1" destOrd="0" presId="urn:microsoft.com/office/officeart/2005/8/layout/process1"/>
    <dgm:cxn modelId="{C11DD2CB-BA88-4BF2-A583-4C9CF83C518B}" type="presOf" srcId="{DBF79DAF-A37E-427E-8D46-44697B0C13E0}" destId="{A76FFA86-BDFC-428C-BA51-61778D065B55}" srcOrd="0" destOrd="0" presId="urn:microsoft.com/office/officeart/2005/8/layout/process1"/>
    <dgm:cxn modelId="{7BCC57CF-03DA-4A7A-ABEB-DC6C3E6DBC85}" type="presParOf" srcId="{A76FFA86-BDFC-428C-BA51-61778D065B55}" destId="{A883C558-3D12-409D-BDFE-B88C008465A9}" srcOrd="0" destOrd="0" presId="urn:microsoft.com/office/officeart/2005/8/layout/process1"/>
    <dgm:cxn modelId="{3DDF3241-1E14-40AB-8298-4C5406B952DE}" type="presParOf" srcId="{A76FFA86-BDFC-428C-BA51-61778D065B55}" destId="{6CA9B101-AC3F-4258-9FA2-D4217FF33654}" srcOrd="1" destOrd="0" presId="urn:microsoft.com/office/officeart/2005/8/layout/process1"/>
    <dgm:cxn modelId="{A75EA2F8-D239-484C-B9BA-9E32E9E2E5DC}" type="presParOf" srcId="{6CA9B101-AC3F-4258-9FA2-D4217FF33654}" destId="{6EB943BC-75BB-4DB7-8DB6-CCA01EEC58C5}" srcOrd="0" destOrd="0" presId="urn:microsoft.com/office/officeart/2005/8/layout/process1"/>
    <dgm:cxn modelId="{4C0592E8-42F5-4FB1-8B15-309A1F26F4F6}" type="presParOf" srcId="{A76FFA86-BDFC-428C-BA51-61778D065B55}" destId="{2F17682B-470E-4F20-923E-1135362499EA}" srcOrd="2" destOrd="0" presId="urn:microsoft.com/office/officeart/2005/8/layout/process1"/>
    <dgm:cxn modelId="{A3615F54-AD0D-4623-B10F-36F1EA2C0A94}" type="presParOf" srcId="{A76FFA86-BDFC-428C-BA51-61778D065B55}" destId="{61CB00D2-9F95-4174-9127-CD61A70D8AAE}" srcOrd="3" destOrd="0" presId="urn:microsoft.com/office/officeart/2005/8/layout/process1"/>
    <dgm:cxn modelId="{1AB700E1-5ED7-4F6C-A158-5661338E067A}" type="presParOf" srcId="{61CB00D2-9F95-4174-9127-CD61A70D8AAE}" destId="{4AF06A64-266C-4B58-9CC3-F5D187A9F5A7}" srcOrd="0" destOrd="0" presId="urn:microsoft.com/office/officeart/2005/8/layout/process1"/>
    <dgm:cxn modelId="{1A3FFB21-7404-42F0-9188-E6866AA3103E}" type="presParOf" srcId="{A76FFA86-BDFC-428C-BA51-61778D065B55}" destId="{2702146A-BA5A-45BD-9A2F-699F0863420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83C558-3D12-409D-BDFE-B88C008465A9}">
      <dsp:nvSpPr>
        <dsp:cNvPr id="0" name=""/>
        <dsp:cNvSpPr/>
      </dsp:nvSpPr>
      <dsp:spPr>
        <a:xfrm>
          <a:off x="105978" y="0"/>
          <a:ext cx="3116391" cy="1614350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Оптимизация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структуры затрат сельскохозяйственных товаропроизводителей</a:t>
          </a:r>
        </a:p>
      </dsp:txBody>
      <dsp:txXfrm>
        <a:off x="153261" y="47283"/>
        <a:ext cx="3021825" cy="1519784"/>
      </dsp:txXfrm>
    </dsp:sp>
    <dsp:sp modelId="{6CA9B101-AC3F-4258-9FA2-D4217FF33654}">
      <dsp:nvSpPr>
        <dsp:cNvPr id="0" name=""/>
        <dsp:cNvSpPr/>
      </dsp:nvSpPr>
      <dsp:spPr>
        <a:xfrm>
          <a:off x="3509429" y="420742"/>
          <a:ext cx="608567" cy="7728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300" kern="1200"/>
        </a:p>
      </dsp:txBody>
      <dsp:txXfrm>
        <a:off x="3509429" y="575315"/>
        <a:ext cx="425997" cy="463719"/>
      </dsp:txXfrm>
    </dsp:sp>
    <dsp:sp modelId="{2F17682B-470E-4F20-923E-1135362499EA}">
      <dsp:nvSpPr>
        <dsp:cNvPr id="0" name=""/>
        <dsp:cNvSpPr/>
      </dsp:nvSpPr>
      <dsp:spPr>
        <a:xfrm>
          <a:off x="4370610" y="0"/>
          <a:ext cx="3450779" cy="1614350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Поддержка цен реализации произведенной сельскохозяйственной продукции и обеспечение доходности </a:t>
          </a:r>
          <a:r>
            <a:rPr lang="ru-RU" sz="18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сельхозтоваропроизводителей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17893" y="47283"/>
        <a:ext cx="3356213" cy="1519784"/>
      </dsp:txXfrm>
    </dsp:sp>
    <dsp:sp modelId="{61CB00D2-9F95-4174-9127-CD61A70D8AAE}">
      <dsp:nvSpPr>
        <dsp:cNvPr id="0" name=""/>
        <dsp:cNvSpPr/>
      </dsp:nvSpPr>
      <dsp:spPr>
        <a:xfrm>
          <a:off x="8108312" y="420742"/>
          <a:ext cx="608276" cy="7728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300" kern="1200"/>
        </a:p>
      </dsp:txBody>
      <dsp:txXfrm>
        <a:off x="8108312" y="575315"/>
        <a:ext cx="425793" cy="463719"/>
      </dsp:txXfrm>
    </dsp:sp>
    <dsp:sp modelId="{2702146A-BA5A-45BD-9A2F-699F08634208}">
      <dsp:nvSpPr>
        <dsp:cNvPr id="0" name=""/>
        <dsp:cNvSpPr/>
      </dsp:nvSpPr>
      <dsp:spPr>
        <a:xfrm>
          <a:off x="8969082" y="0"/>
          <a:ext cx="3116391" cy="1614350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Регулирование ценовых отношений между сельским хозяйством, пищевой промышленностью и торговлей, поддержание спроса</a:t>
          </a:r>
        </a:p>
      </dsp:txBody>
      <dsp:txXfrm>
        <a:off x="9016365" y="47283"/>
        <a:ext cx="3021825" cy="1519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0.00682</cdr:x>
      <cdr:y>0.32041</cdr:y>
    </cdr:from>
    <cdr:to>
      <cdr:x>0.04517</cdr:x>
      <cdr:y>0.37772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127" y="1823027"/>
          <a:ext cx="467591" cy="326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0.2831</cdr:y>
    </cdr:from>
    <cdr:to>
      <cdr:x>0.02983</cdr:x>
      <cdr:y>0.36996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948213"/>
          <a:ext cx="363682" cy="2909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0.9675</cdr:x>
      <cdr:y>0.39381</cdr:y>
    </cdr:from>
    <cdr:to>
      <cdr:x>1</cdr:x>
      <cdr:y>0.4646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795759" y="2260600"/>
          <a:ext cx="396240" cy="406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0.38098</cdr:y>
    </cdr:from>
    <cdr:to>
      <cdr:x>0.02698</cdr:x>
      <cdr:y>0.43592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62542" y="2311855"/>
          <a:ext cx="332510" cy="3206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C31EF-2991-4522-89DA-EC23461D0092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8D63B-1D68-408A-896D-2964F2134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973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FBBA-7ED7-4DED-941C-D5A2C5706E02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82E-E2D1-4704-9C8B-FE9818982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27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FBBA-7ED7-4DED-941C-D5A2C5706E02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82E-E2D1-4704-9C8B-FE9818982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36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FBBA-7ED7-4DED-941C-D5A2C5706E02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82E-E2D1-4704-9C8B-FE9818982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558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FBBA-7ED7-4DED-941C-D5A2C5706E02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82E-E2D1-4704-9C8B-FE9818982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085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FBBA-7ED7-4DED-941C-D5A2C5706E02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82E-E2D1-4704-9C8B-FE9818982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18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FBBA-7ED7-4DED-941C-D5A2C5706E02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82E-E2D1-4704-9C8B-FE9818982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83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FBBA-7ED7-4DED-941C-D5A2C5706E02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82E-E2D1-4704-9C8B-FE9818982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46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FBBA-7ED7-4DED-941C-D5A2C5706E02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82E-E2D1-4704-9C8B-FE9818982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80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FBBA-7ED7-4DED-941C-D5A2C5706E02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82E-E2D1-4704-9C8B-FE9818982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7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FBBA-7ED7-4DED-941C-D5A2C5706E02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82E-E2D1-4704-9C8B-FE9818982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96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FBBA-7ED7-4DED-941C-D5A2C5706E02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82E-E2D1-4704-9C8B-FE9818982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539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3FBBA-7ED7-4DED-941C-D5A2C5706E02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1482E-E2D1-4704-9C8B-FE9818982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77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5" descr="Macintosh HD:Users:MARIE:Downloads:папочка-01.tif"/>
          <p:cNvPicPr/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7300" cy="11079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257300" y="0"/>
            <a:ext cx="10934700" cy="110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ФГБНУ «Федеральный научный центр аграрной экономики и социального развития   сельских территорий – Всероссийский научно-исследовательский институт </a:t>
            </a:r>
          </a:p>
          <a:p>
            <a:pPr algn="ctr">
              <a:lnSpc>
                <a:spcPct val="11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экономики сельского хозяйства» (ФГБНУ ФНЦ ВНИИЭСХ)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6469304"/>
            <a:ext cx="121920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июня 20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г.</a:t>
            </a:r>
            <a:endParaRPr lang="ru-RU" sz="14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0" y="1107996"/>
            <a:ext cx="12192000" cy="9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0" y="1127489"/>
            <a:ext cx="1219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 МОСКОВСКИЙ АКАДЕМИЧЕСКИЙ ЭКОНОМИЧЕСКИЙ ФОРУМ (МАЭФ-2025)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«Россия – 2025: траектория динамичного сбалансированного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развития»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Пленарная аграрная конференция МАЭФ</a:t>
            </a:r>
          </a:p>
          <a:p>
            <a:pPr algn="ctr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«Социально-экономическое развитие российского села: вызовы и решения»</a:t>
            </a:r>
          </a:p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Проблемы экономического регулирования аграрного сектора </a:t>
            </a:r>
          </a:p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условиях современных вызовов и угроз</a:t>
            </a:r>
          </a:p>
          <a:p>
            <a:pPr algn="ctr"/>
            <a:endParaRPr lang="ru-RU" sz="1600" i="1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/>
            <a:r>
              <a:rPr lang="ru-RU" sz="1600" i="1" dirty="0">
                <a:latin typeface="Times New Roman" panose="02020603050405020304" pitchFamily="18" charset="0"/>
                <a:cs typeface="Times New Roman" pitchFamily="18" charset="0"/>
              </a:rPr>
              <a:t>исследование выполнено за счет гранта Российского научного фонда </a:t>
            </a:r>
            <a:br>
              <a:rPr lang="ru-RU" sz="1600" i="1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1600" i="1" dirty="0">
                <a:latin typeface="Times New Roman" panose="02020603050405020304" pitchFamily="18" charset="0"/>
                <a:cs typeface="Times New Roman" pitchFamily="18" charset="0"/>
              </a:rPr>
              <a:t>№ 23-18-00236, https://rscf.ru/project/23-18-00236/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662927" y="5023104"/>
            <a:ext cx="5529073" cy="166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Маслова Влада Вячеславовна,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д.э.н., чл.-корр. РАН, профессор РАН </a:t>
            </a:r>
          </a:p>
          <a:p>
            <a:pPr marL="342900" lvl="0" indent="-34290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Зарук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Наталья Федоровна,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д.э.н., профессор</a:t>
            </a:r>
          </a:p>
          <a:p>
            <a:pPr marL="342900" lvl="0" indent="-34290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Авдеев Михаил Викторович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к.э.н.</a:t>
            </a:r>
          </a:p>
          <a:p>
            <a:pPr marL="342900" lvl="0" indent="-34290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исследования ценовых </a:t>
            </a:r>
          </a:p>
          <a:p>
            <a:pPr marL="342900" lvl="0" indent="-34290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финансово-кредитных отношений в АПК </a:t>
            </a:r>
          </a:p>
          <a:p>
            <a:pPr marL="342900" lvl="0" indent="-34290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ФГБНУ ФНЦ ВНИИЭСХ</a:t>
            </a:r>
          </a:p>
        </p:txBody>
      </p:sp>
    </p:spTree>
    <p:extLst>
      <p:ext uri="{BB962C8B-B14F-4D97-AF65-F5344CB8AC3E}">
        <p14:creationId xmlns:p14="http://schemas.microsoft.com/office/powerpoint/2010/main" val="3564176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" y="0"/>
            <a:ext cx="1219200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Динамика индексов цен на приобретаемые СХО промышленные товары и услуги в 2018-2024 гг., %</a:t>
            </a:r>
            <a:endParaRPr lang="ru-RU" sz="2800" b="1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2241049"/>
              </p:ext>
            </p:extLst>
          </p:nvPr>
        </p:nvGraphicFramePr>
        <p:xfrm>
          <a:off x="1" y="914400"/>
          <a:ext cx="12192000" cy="574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6140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81001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Источник: составлено на основе данных Росстата</a:t>
            </a:r>
            <a:endParaRPr lang="ru-RU" sz="1200" i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12191999" cy="9448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Количество проданной пшеницы, необходимое для закупки 1 т промышленных товаров, т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0686649"/>
              </p:ext>
            </p:extLst>
          </p:nvPr>
        </p:nvGraphicFramePr>
        <p:xfrm>
          <a:off x="91440" y="944879"/>
          <a:ext cx="11927840" cy="5636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3031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инструменты, направленные на стабилизацию ценовой ситуации на агропродовольственном рынке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954106"/>
            <a:ext cx="1214932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фиксация цен на азотные и азотосодержащие удобрения для внутреннего рынка;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совершенствование инфраструктуры рынка агропродовольственной продукции (новый субъект рынка –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агроагрегаторы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проведение государственных закупочных и товарных интервенций;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установление предельно допустимых розничных цен на социально значимые продовольственные товары первой необходимости;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установление перечня отдельных видов социально значимых продовольственных товаров, за приобретение определенного количества которых хозяйствующему субъекту, осуществляющему торговую деятельность, не допускается выплата вознаграждения;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заключение соглашений между органами власти субъектов страны с хозяйствующими субъектами (снижение цен, неповышение ранее установленных цен, установление максимальных (предельных) размеров торговых надбавок (наценок) к ценам);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меры таможенно-тарифного регулирования: тарифная льгота на сельскохозяйственные товары; механизм «ценового демпфера» (плавающие пошлины).</a:t>
            </a:r>
          </a:p>
        </p:txBody>
      </p:sp>
    </p:spTree>
    <p:extLst>
      <p:ext uri="{BB962C8B-B14F-4D97-AF65-F5344CB8AC3E}">
        <p14:creationId xmlns:p14="http://schemas.microsoft.com/office/powerpoint/2010/main" val="3102159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7C93B9-8527-B2F9-11AC-6C6844C8C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"/>
            <a:ext cx="12192000" cy="426718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мер по оптимизации ценовых отношений в АПК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D25475E-F3E0-C07D-9763-9886DBB022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821575"/>
              </p:ext>
            </p:extLst>
          </p:nvPr>
        </p:nvGraphicFramePr>
        <p:xfrm>
          <a:off x="0" y="426721"/>
          <a:ext cx="12192000" cy="161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8395B76-E394-D52D-7F5A-74312B1FE1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564007"/>
              </p:ext>
            </p:extLst>
          </p:nvPr>
        </p:nvGraphicFramePr>
        <p:xfrm>
          <a:off x="0" y="2041071"/>
          <a:ext cx="12192000" cy="4754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27120">
                  <a:extLst>
                    <a:ext uri="{9D8B030D-6E8A-4147-A177-3AD203B41FA5}">
                      <a16:colId xmlns:a16="http://schemas.microsoft.com/office/drawing/2014/main" val="3294127669"/>
                    </a:ext>
                  </a:extLst>
                </a:gridCol>
                <a:gridCol w="4551680">
                  <a:extLst>
                    <a:ext uri="{9D8B030D-6E8A-4147-A177-3AD203B41FA5}">
                      <a16:colId xmlns:a16="http://schemas.microsoft.com/office/drawing/2014/main" val="3357844023"/>
                    </a:ext>
                  </a:extLst>
                </a:gridCol>
                <a:gridCol w="4013200">
                  <a:extLst>
                    <a:ext uri="{9D8B030D-6E8A-4147-A177-3AD203B41FA5}">
                      <a16:colId xmlns:a16="http://schemas.microsoft.com/office/drawing/2014/main" val="2445561496"/>
                    </a:ext>
                  </a:extLst>
                </a:gridCol>
              </a:tblGrid>
              <a:tr h="4368801">
                <a:tc>
                  <a:txBody>
                    <a:bodyPr/>
                    <a:lstStyle/>
                    <a:p>
                      <a:pPr marL="171450" indent="-1714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государственное регулирование цен на нефтепродукты (отмена</a:t>
                      </a:r>
                      <a:r>
                        <a:rPr lang="ru-RU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акцизов);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государственное регулирование цен на минеральные удобрения;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установление специальных тарифов на электроэнергию для сельхозпроизводителей;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компенсация части затрат на приобретение отдельных средств производства (корма, вакцины и др.);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поддержка внедрения современных технологий (искусственный</a:t>
                      </a:r>
                      <a:r>
                        <a:rPr lang="ru-RU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интеллект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цифровизация</a:t>
                      </a:r>
                      <a:r>
                        <a:rPr lang="ru-RU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др.);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мониторинг цен на приобретаемые средства производства, логистику и хранение продукции.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финансирования Госпрограммы развития сельского хозяйства с учетом реального уровня инфляции;</a:t>
                      </a:r>
                    </a:p>
                    <a:p>
                      <a:pPr marL="171450" indent="-1714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переориентация направлений господдержки на прямую поддержку производителей;</a:t>
                      </a:r>
                    </a:p>
                    <a:p>
                      <a:pPr marL="171450" indent="-1714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расширение</a:t>
                      </a:r>
                      <a:r>
                        <a:rPr lang="ru-RU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мер государственной поддержки малых форм хозяйствования;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и внедрение комплексной системы защиты сельхозпроизводителей в случае изменения доходов или цен;</a:t>
                      </a:r>
                    </a:p>
                    <a:p>
                      <a:pPr marL="171450" indent="-1714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совершенствование механизма интервенционных операций, проведение закупочных и товарных интервенций по более широкому перечню и объемам продукции;</a:t>
                      </a:r>
                    </a:p>
                    <a:p>
                      <a:pPr marL="171450" indent="-1714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биржевой торговли.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сельхозкооперации и расширение доступа производителей на рынки;</a:t>
                      </a:r>
                    </a:p>
                    <a:p>
                      <a:pPr marL="171450" indent="-1714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широкое внедрение электронного сельского хозяйства и цифровизации;</a:t>
                      </a:r>
                    </a:p>
                    <a:p>
                      <a:pPr marL="171450" indent="-1714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и реализация мер поддержки внутреннего спроса на продовольственные товары;</a:t>
                      </a:r>
                    </a:p>
                    <a:p>
                      <a:pPr marL="171450" indent="-1714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цифровой платформы «Комплексная система мониторинга цен в АПК», последовательно раскрывающую этапы формирования цен на агропродовольственную продукцию по всей производственно-сбытовой цепочке.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002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107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52144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Объем государственной поддержки Государственной программы развития сельского хозяйства и регулирования рынков сельскохозяйственной продукции, сырья и продовольствия в текущих и сопоставимых ценах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81001"/>
            <a:ext cx="51871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Источник: рассчитано и составлено на основе данных Минсельхоза России</a:t>
            </a:r>
            <a:endParaRPr lang="ru-RU" sz="1200" i="1" dirty="0"/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748F6814-06D5-F8D6-7945-288BA3E8D7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568474"/>
              </p:ext>
            </p:extLst>
          </p:nvPr>
        </p:nvGraphicFramePr>
        <p:xfrm>
          <a:off x="16328" y="1225295"/>
          <a:ext cx="12159343" cy="5355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3709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437732-BC91-C743-04EA-2260C5492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6519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Трансформация структуры финансирования Госпрограммы, %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D9C908BE-E68F-9D23-49AA-E7EBC1ACA1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267844"/>
              </p:ext>
            </p:extLst>
          </p:nvPr>
        </p:nvGraphicFramePr>
        <p:xfrm>
          <a:off x="0" y="965200"/>
          <a:ext cx="12192000" cy="567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9807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346905-2CB8-A84F-A91F-BF674AB82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5695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Объемы кредитования в целом по экономике и в АПК в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2014-2024 гг., 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млрд руб.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587600"/>
              </p:ext>
            </p:extLst>
          </p:nvPr>
        </p:nvGraphicFramePr>
        <p:xfrm>
          <a:off x="0" y="756959"/>
          <a:ext cx="12045600" cy="6101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9511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393F5-3672-6663-E950-7A2A47919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2672" y="2"/>
            <a:ext cx="12234672" cy="90220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Динамика инвестиций в основной капитал в 2015-2024 гг., (2014=100%)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74BB21C7-28A0-16F6-9806-7E757F7909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4512503"/>
              </p:ext>
            </p:extLst>
          </p:nvPr>
        </p:nvGraphicFramePr>
        <p:xfrm>
          <a:off x="109728" y="902208"/>
          <a:ext cx="11979072" cy="5822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7840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63953-8984-4622-BF6F-1EDFFE72E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5503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тенденции развития инвестиций и кредитования 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агропродовольственном секторе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EFD83B-2080-4895-A8C1-D959680F5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5041"/>
            <a:ext cx="12192000" cy="5791988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высокие инвестиционные риски и макроэкономическая нестабильность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запредельно высокая ключевая ставка Банка России;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отставание динамики кредитования сельского хозяйства от роста объемов кредитования в целом по экономике;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снижение доли кредитования сельского хозяйства в общих объемах привлеченных кредитов;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дифференциация регионов по уровню кредитования и инвестиционного развития со значительной концентрацией ресурсов в нескольких регионах (10-12 регионов) и низкими показателями в оставшейся основной массе субъектов федерации;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низкая экономическая и физическая доступность льготных заемных ресурсов;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недостаточные объемы господдержки льготного кредитования, особенно малых форм хозяйствования; 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крайне низкие объемы инвестирования стратегических направлений, в частности, создания и приобретения программного обеспечения ЭВМ, а также финансирования НИР и НИОКТР</a:t>
            </a:r>
            <a:r>
              <a:rPr lang="ru-RU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7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286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B3D801-02FE-E7DA-7562-C5758F87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64405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Инструменты налоговой политики в виде льгот и преференций в сельском хозяйстве при использовании специальных налоговых режимов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644056"/>
          <a:ext cx="12192000" cy="6213942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1009816">
                  <a:extLst>
                    <a:ext uri="{9D8B030D-6E8A-4147-A177-3AD203B41FA5}">
                      <a16:colId xmlns:a16="http://schemas.microsoft.com/office/drawing/2014/main" val="3190049986"/>
                    </a:ext>
                  </a:extLst>
                </a:gridCol>
                <a:gridCol w="11182184">
                  <a:extLst>
                    <a:ext uri="{9D8B030D-6E8A-4147-A177-3AD203B41FA5}">
                      <a16:colId xmlns:a16="http://schemas.microsoft.com/office/drawing/2014/main" val="4111647095"/>
                    </a:ext>
                  </a:extLst>
                </a:gridCol>
              </a:tblGrid>
              <a:tr h="481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Налоговый режим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604" marR="38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Инструменты налоговой политики (льготы и преференции)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604" marR="38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4367761"/>
                  </a:ext>
                </a:extLst>
              </a:tr>
              <a:tr h="319904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ЕСХН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(гл. 26.1)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604" marR="38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Освобождены от налога на прибыль – юридические лица и от НДФЛ индивидуальные предприниматели (ИП);</a:t>
                      </a:r>
                      <a:endParaRPr lang="ru-RU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669133"/>
                  </a:ext>
                </a:extLst>
              </a:tr>
              <a:tr h="3058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Освобождение от уплаты налога на имущество организаций и физлиц для ИП;</a:t>
                      </a:r>
                      <a:endParaRPr lang="ru-RU" sz="14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275711"/>
                  </a:ext>
                </a:extLst>
              </a:tr>
              <a:tr h="224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Отмена уплаты НДС для организаций с выручкой до 60 млн руб.;</a:t>
                      </a:r>
                      <a:endParaRPr lang="ru-RU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582759"/>
                  </a:ext>
                </a:extLst>
              </a:tr>
              <a:tr h="244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Дифференцированные ставки налога от 0% до 6 %;</a:t>
                      </a:r>
                      <a:endParaRPr lang="ru-RU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0984148"/>
                  </a:ext>
                </a:extLst>
              </a:tr>
              <a:tr h="4904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 Исключение из объекта налогообложения при исчислении транспортного налога сельскохозяйственной и специальной техники, используемой для производства сельхозпродукции;</a:t>
                      </a:r>
                      <a:endParaRPr lang="ru-RU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388529"/>
                  </a:ext>
                </a:extLst>
              </a:tr>
              <a:tr h="6116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 Списание ОС в расходы организации со сроком полезного использования до 3-х лет в первый год ввода в производство; от 3-х лет до 15 лет в течение трех лет: 50%, 30% и 20 % и свыше 15 лет в течение 10 лет соответственно от стоимости ОС.</a:t>
                      </a:r>
                      <a:endParaRPr lang="ru-RU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348367"/>
                  </a:ext>
                </a:extLst>
              </a:tr>
              <a:tr h="611665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УСН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(гл. 26.2)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604" marR="38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Освобождены от налога на прибыль – юридические лица и от НДФЛ индивидуальные предприниматели (ИП); используемой для производства сельхозпродукции;</a:t>
                      </a:r>
                      <a:endParaRPr lang="ru-RU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1519171"/>
                  </a:ext>
                </a:extLst>
              </a:tr>
              <a:tr h="3058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Освобождение от уплаты налога на имущество организаций и физлиц для ИП;</a:t>
                      </a:r>
                      <a:endParaRPr lang="ru-RU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62688"/>
                  </a:ext>
                </a:extLst>
              </a:tr>
              <a:tr h="244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Отмена уплаты НДС у всех сельхозтоваропроизводителей; с 2025 г. для организаций с выручкой до 60 млн руб.;</a:t>
                      </a:r>
                      <a:endParaRPr lang="ru-RU" sz="1400" kern="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28377"/>
                  </a:ext>
                </a:extLst>
              </a:tr>
              <a:tr h="3058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4.Дифференцированные ставки налога от 1% до 6%, если объект налогообложения доходы и от 5% до 15%;</a:t>
                      </a:r>
                      <a:endParaRPr lang="ru-RU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64542"/>
                  </a:ext>
                </a:extLst>
              </a:tr>
              <a:tr h="4866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 Исключение из объекта налогообложения при исчислении транспортного налога сельскохозяйственной и специальной техники;</a:t>
                      </a:r>
                      <a:endParaRPr lang="ru-RU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358641"/>
                  </a:ext>
                </a:extLst>
              </a:tr>
              <a:tr h="7441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 Списание ОС в расходы организации со сроком полезного использования до 3-х лет в первый год ввода в производство; от 3-х лет до 15 лет в течение трех лет: 50%, 30% и 20% и свыше 15 лет в течение 10 лет равными долями соответственно от стоимости ОС.</a:t>
                      </a:r>
                      <a:endParaRPr lang="ru-RU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2385279"/>
                  </a:ext>
                </a:extLst>
              </a:tr>
              <a:tr h="24408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ПСН (гл.26.5)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604" marR="386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1.Применяется ИП в соответствии с видами деятельности, приобретается патент на услуги;</a:t>
                      </a:r>
                      <a:endParaRPr lang="ru-RU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9753037"/>
                  </a:ext>
                </a:extLst>
              </a:tr>
              <a:tr h="288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Не уплачивают НДФЛ, налог на имущество и НДС;</a:t>
                      </a:r>
                      <a:endParaRPr lang="ru-RU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028500"/>
                  </a:ext>
                </a:extLst>
              </a:tr>
              <a:tr h="3058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Пониженные ставки от потенциально возможного дохода от 0% до 6 процентов.</a:t>
                      </a:r>
                      <a:endParaRPr lang="ru-RU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09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198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49582"/>
            <a:ext cx="12192000" cy="454736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Динамика производства продукции сельского хозяйства, %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4340322"/>
            <a:ext cx="12192000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план по достижению национальных целей развития Российской Федерации 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2030 года и на перспективу до 2036 года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564169"/>
              </p:ext>
            </p:extLst>
          </p:nvPr>
        </p:nvGraphicFramePr>
        <p:xfrm>
          <a:off x="-17442" y="5048208"/>
          <a:ext cx="12192000" cy="1877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013365395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836199162"/>
                    </a:ext>
                  </a:extLst>
                </a:gridCol>
              </a:tblGrid>
              <a:tr h="40988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в рамках национальной цели «устойчивая и динамичная экономика»</a:t>
                      </a:r>
                      <a:r>
                        <a:rPr lang="ru-RU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ru-RU" b="1" i="1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379311"/>
                  </a:ext>
                </a:extLst>
              </a:tr>
              <a:tr h="146754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i="1" spc="-2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к 2030 г. объема производства продукции АПК не менее чем на 25% по сравнению с уровнем 2021 г.;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к 2030 г. объемов экспорта продукции АПК не менее чем на 50% по сравнению с уровнем 2021 г.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к 2030 г. объемов инвестиций в основной капитал в АПК не менее чем на 20% по сравнению с уровнем 2020 г.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812973"/>
                  </a:ext>
                </a:extLst>
              </a:tr>
            </a:tbl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BACE970F-C3F8-7DB5-E146-40B63F26A0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760942"/>
              </p:ext>
            </p:extLst>
          </p:nvPr>
        </p:nvGraphicFramePr>
        <p:xfrm>
          <a:off x="17442" y="405155"/>
          <a:ext cx="12192000" cy="3862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23544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B3D801-02FE-E7DA-7562-C5758F87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6808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Общий режим налогообложения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515494"/>
            <a:ext cx="12192000" cy="6342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Использование общего режима налогообложения (ОСНО) для сельскохозяйственных товаропроизводителей дает возможность пользоваться следующими льготами: </a:t>
            </a:r>
          </a:p>
          <a:p>
            <a:pPr marL="342900" indent="-342900" algn="just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использование  пониженной ставки по НДС – 10% при реализации некоторых видов агропродовольственной продукции, по налогу на прибыль – 0%, эта льгота продлена и на 2025 год; </a:t>
            </a:r>
          </a:p>
          <a:p>
            <a:pPr marL="342900" indent="-342900" algn="just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земельному налогу для земель сельхозназначения ставка 0,3%; </a:t>
            </a:r>
          </a:p>
          <a:p>
            <a:pPr marL="342900" indent="-342900" algn="just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исключение из объекта налогообложения при исчислении транспортного налога сельскохозяйственной и специальной техники, используемой для производства сельхозпродукции; </a:t>
            </a:r>
          </a:p>
          <a:p>
            <a:pPr marL="342900" indent="-342900" algn="just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налогу на имущество установлены льготы по исключению из объекта налогообложения недвижимого имущества, используемого в сельскохозяйственном процессе.</a:t>
            </a:r>
          </a:p>
        </p:txBody>
      </p:sp>
    </p:spTree>
    <p:extLst>
      <p:ext uri="{BB962C8B-B14F-4D97-AF65-F5344CB8AC3E}">
        <p14:creationId xmlns:p14="http://schemas.microsoft.com/office/powerpoint/2010/main" val="2185757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B3D801-02FE-E7DA-7562-C5758F87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99359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Динамика налоговой нагрузки в сельскохозяйственных организациях России, %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8226571"/>
              </p:ext>
            </p:extLst>
          </p:nvPr>
        </p:nvGraphicFramePr>
        <p:xfrm>
          <a:off x="0" y="993600"/>
          <a:ext cx="12065330" cy="566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9630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B3D801-02FE-E7DA-7562-C5758F87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3819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Налоговая составляющая в ценах производителей, %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690723"/>
              </p:ext>
            </p:extLst>
          </p:nvPr>
        </p:nvGraphicFramePr>
        <p:xfrm>
          <a:off x="-7200" y="388010"/>
          <a:ext cx="12199200" cy="65275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81983">
                  <a:extLst>
                    <a:ext uri="{9D8B030D-6E8A-4147-A177-3AD203B41FA5}">
                      <a16:colId xmlns:a16="http://schemas.microsoft.com/office/drawing/2014/main" val="1416589931"/>
                    </a:ext>
                  </a:extLst>
                </a:gridCol>
                <a:gridCol w="1907948">
                  <a:extLst>
                    <a:ext uri="{9D8B030D-6E8A-4147-A177-3AD203B41FA5}">
                      <a16:colId xmlns:a16="http://schemas.microsoft.com/office/drawing/2014/main" val="577786685"/>
                    </a:ext>
                  </a:extLst>
                </a:gridCol>
                <a:gridCol w="1970848">
                  <a:extLst>
                    <a:ext uri="{9D8B030D-6E8A-4147-A177-3AD203B41FA5}">
                      <a16:colId xmlns:a16="http://schemas.microsoft.com/office/drawing/2014/main" val="1716697358"/>
                    </a:ext>
                  </a:extLst>
                </a:gridCol>
                <a:gridCol w="2495009">
                  <a:extLst>
                    <a:ext uri="{9D8B030D-6E8A-4147-A177-3AD203B41FA5}">
                      <a16:colId xmlns:a16="http://schemas.microsoft.com/office/drawing/2014/main" val="236581009"/>
                    </a:ext>
                  </a:extLst>
                </a:gridCol>
                <a:gridCol w="2243412">
                  <a:extLst>
                    <a:ext uri="{9D8B030D-6E8A-4147-A177-3AD203B41FA5}">
                      <a16:colId xmlns:a16="http://schemas.microsoft.com/office/drawing/2014/main" val="121402278"/>
                    </a:ext>
                  </a:extLst>
                </a:gridCol>
              </a:tblGrid>
              <a:tr h="58906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товара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Прямые налоги в выручке, % (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прн</a:t>
                      </a:r>
                      <a:r>
                        <a:rPr lang="en-US" sz="1600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Страховые взносы в выручке, % (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600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Косвенные налоги в цене продукции, % (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ндс</a:t>
                      </a:r>
                      <a:r>
                        <a:rPr lang="en-US" sz="1600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налоги в конечной цене товара, % (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16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600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282247"/>
                  </a:ext>
                </a:extLst>
              </a:tr>
              <a:tr h="268202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Зерновые и зернобобовые культуры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086625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Пшеница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extLst>
                  <a:ext uri="{0D108BD9-81ED-4DB2-BD59-A6C34878D82A}">
                    <a16:rowId xmlns:a16="http://schemas.microsoft.com/office/drawing/2014/main" val="1853187874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Рожь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916028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Ячмень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extLst>
                  <a:ext uri="{0D108BD9-81ED-4DB2-BD59-A6C34878D82A}">
                    <a16:rowId xmlns:a16="http://schemas.microsoft.com/office/drawing/2014/main" val="931619747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Кукуруза на зерно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239494"/>
                  </a:ext>
                </a:extLst>
              </a:tr>
              <a:tr h="268202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Технические культуры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76519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Семена подсолнечника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extLst>
                  <a:ext uri="{0D108BD9-81ED-4DB2-BD59-A6C34878D82A}">
                    <a16:rowId xmlns:a16="http://schemas.microsoft.com/office/drawing/2014/main" val="3111885052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Свекла сахарная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extLst>
                  <a:ext uri="{0D108BD9-81ED-4DB2-BD59-A6C34878D82A}">
                    <a16:rowId xmlns:a16="http://schemas.microsoft.com/office/drawing/2014/main" val="22127494"/>
                  </a:ext>
                </a:extLst>
              </a:tr>
              <a:tr h="266765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Картофель и овощебахчевые культуры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74650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Картофель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extLst>
                  <a:ext uri="{0D108BD9-81ED-4DB2-BD59-A6C34878D82A}">
                    <a16:rowId xmlns:a16="http://schemas.microsoft.com/office/drawing/2014/main" val="3363197053"/>
                  </a:ext>
                </a:extLst>
              </a:tr>
              <a:tr h="268202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Плоды и ягоды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918999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Плоды семечковых культур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extLst>
                  <a:ext uri="{0D108BD9-81ED-4DB2-BD59-A6C34878D82A}">
                    <a16:rowId xmlns:a16="http://schemas.microsoft.com/office/drawing/2014/main" val="3081796902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Плоды косточковых культур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466434"/>
                  </a:ext>
                </a:extLst>
              </a:tr>
              <a:tr h="325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Плоды ягодных культур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extLst>
                  <a:ext uri="{0D108BD9-81ED-4DB2-BD59-A6C34878D82A}">
                    <a16:rowId xmlns:a16="http://schemas.microsoft.com/office/drawing/2014/main" val="2562250714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Виноград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313957"/>
                  </a:ext>
                </a:extLst>
              </a:tr>
              <a:tr h="250121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Скот и птица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68247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Крупный рогатый скот (в живом весе)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extLst>
                  <a:ext uri="{0D108BD9-81ED-4DB2-BD59-A6C34878D82A}">
                    <a16:rowId xmlns:a16="http://schemas.microsoft.com/office/drawing/2014/main" val="4264251712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Свиньи (в живом весе)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76677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Овцы и козы (в живом весе)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extLst>
                  <a:ext uri="{0D108BD9-81ED-4DB2-BD59-A6C34878D82A}">
                    <a16:rowId xmlns:a16="http://schemas.microsoft.com/office/drawing/2014/main" val="3999023690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Птица (в живом весе)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925675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Молоко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/>
                </a:tc>
                <a:extLst>
                  <a:ext uri="{0D108BD9-81ED-4DB2-BD59-A6C34878D82A}">
                    <a16:rowId xmlns:a16="http://schemas.microsoft.com/office/drawing/2014/main" val="3479716046"/>
                  </a:ext>
                </a:extLst>
              </a:tr>
              <a:tr h="268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Яйца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9" marR="6169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223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481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70372"/>
            <a:ext cx="12192000" cy="1679179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73037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D197F6-8E5E-31A8-2DD6-30FAF5430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4647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4400" b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Место России в мире по объемам производства </a:t>
            </a:r>
            <a:endParaRPr lang="ru-RU" b="1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FDE8A03D-8D3C-DE7D-7471-2746EB64A8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046600"/>
              </p:ext>
            </p:extLst>
          </p:nvPr>
        </p:nvGraphicFramePr>
        <p:xfrm>
          <a:off x="-1" y="1046485"/>
          <a:ext cx="12192000" cy="581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6725">
                  <a:extLst>
                    <a:ext uri="{9D8B030D-6E8A-4147-A177-3AD203B41FA5}">
                      <a16:colId xmlns:a16="http://schemas.microsoft.com/office/drawing/2014/main" val="1635344355"/>
                    </a:ext>
                  </a:extLst>
                </a:gridCol>
                <a:gridCol w="3770721">
                  <a:extLst>
                    <a:ext uri="{9D8B030D-6E8A-4147-A177-3AD203B41FA5}">
                      <a16:colId xmlns:a16="http://schemas.microsoft.com/office/drawing/2014/main" val="1856655487"/>
                    </a:ext>
                  </a:extLst>
                </a:gridCol>
                <a:gridCol w="3504554">
                  <a:extLst>
                    <a:ext uri="{9D8B030D-6E8A-4147-A177-3AD203B41FA5}">
                      <a16:colId xmlns:a16="http://schemas.microsoft.com/office/drawing/2014/main" val="40160220"/>
                    </a:ext>
                  </a:extLst>
                </a:gridCol>
              </a:tblGrid>
              <a:tr h="561616">
                <a:tc>
                  <a:txBody>
                    <a:bodyPr/>
                    <a:lstStyle/>
                    <a:p>
                      <a:pPr algn="ctr" fontAlgn="auto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927095"/>
                  </a:ext>
                </a:extLst>
              </a:tr>
              <a:tr h="477264">
                <a:tc>
                  <a:txBody>
                    <a:bodyPr/>
                    <a:lstStyle/>
                    <a:p>
                      <a:pPr marL="144000" algn="l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Пшеница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494390"/>
                  </a:ext>
                </a:extLst>
              </a:tr>
              <a:tr h="477264">
                <a:tc>
                  <a:txBody>
                    <a:bodyPr/>
                    <a:lstStyle/>
                    <a:p>
                      <a:pPr marL="144000" algn="l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Рожь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797067"/>
                  </a:ext>
                </a:extLst>
              </a:tr>
              <a:tr h="477264">
                <a:tc>
                  <a:txBody>
                    <a:bodyPr/>
                    <a:lstStyle/>
                    <a:p>
                      <a:pPr marL="144000" algn="l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Ячмень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3100"/>
                  </a:ext>
                </a:extLst>
              </a:tr>
              <a:tr h="477264">
                <a:tc>
                  <a:txBody>
                    <a:bodyPr/>
                    <a:lstStyle/>
                    <a:p>
                      <a:pPr marL="144000" algn="l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Сахарная свекла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28509"/>
                  </a:ext>
                </a:extLst>
              </a:tr>
              <a:tr h="477264">
                <a:tc>
                  <a:txBody>
                    <a:bodyPr/>
                    <a:lstStyle/>
                    <a:p>
                      <a:pPr marL="144000" algn="l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Семена подсолнечника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417300"/>
                  </a:ext>
                </a:extLst>
              </a:tr>
              <a:tr h="477264">
                <a:tc>
                  <a:txBody>
                    <a:bodyPr/>
                    <a:lstStyle/>
                    <a:p>
                      <a:pPr marL="144000" algn="l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Кукуруза на зерно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226527"/>
                  </a:ext>
                </a:extLst>
              </a:tr>
              <a:tr h="477264">
                <a:tc>
                  <a:txBody>
                    <a:bodyPr/>
                    <a:lstStyle/>
                    <a:p>
                      <a:pPr marL="144000" algn="l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Картофель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781715"/>
                  </a:ext>
                </a:extLst>
              </a:tr>
              <a:tr h="477264">
                <a:tc>
                  <a:txBody>
                    <a:bodyPr/>
                    <a:lstStyle/>
                    <a:p>
                      <a:pPr marL="144000" algn="l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Молоко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837397"/>
                  </a:ext>
                </a:extLst>
              </a:tr>
              <a:tr h="477264">
                <a:tc>
                  <a:txBody>
                    <a:bodyPr/>
                    <a:lstStyle/>
                    <a:p>
                      <a:pPr marL="144000" algn="l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Мясо КРС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533341"/>
                  </a:ext>
                </a:extLst>
              </a:tr>
              <a:tr h="477264">
                <a:tc>
                  <a:txBody>
                    <a:bodyPr/>
                    <a:lstStyle/>
                    <a:p>
                      <a:pPr marL="144000" algn="l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Свинина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852270"/>
                  </a:ext>
                </a:extLst>
              </a:tr>
              <a:tr h="477264">
                <a:tc>
                  <a:txBody>
                    <a:bodyPr/>
                    <a:lstStyle/>
                    <a:p>
                      <a:pPr marL="144000" algn="l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Мясо птицы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565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26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33AFBC-375C-70DB-D775-506EADF8E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9001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Объемы производства продукции растениеводства на душу населения в 2023 г., кг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0C92206-D421-F5D0-741C-25C978F357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922003"/>
              </p:ext>
            </p:extLst>
          </p:nvPr>
        </p:nvGraphicFramePr>
        <p:xfrm>
          <a:off x="1" y="890016"/>
          <a:ext cx="12192001" cy="5877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1152">
                  <a:extLst>
                    <a:ext uri="{9D8B030D-6E8A-4147-A177-3AD203B41FA5}">
                      <a16:colId xmlns:a16="http://schemas.microsoft.com/office/drawing/2014/main" val="3493644355"/>
                    </a:ext>
                  </a:extLst>
                </a:gridCol>
                <a:gridCol w="1478717">
                  <a:extLst>
                    <a:ext uri="{9D8B030D-6E8A-4147-A177-3AD203B41FA5}">
                      <a16:colId xmlns:a16="http://schemas.microsoft.com/office/drawing/2014/main" val="3449204860"/>
                    </a:ext>
                  </a:extLst>
                </a:gridCol>
                <a:gridCol w="868922">
                  <a:extLst>
                    <a:ext uri="{9D8B030D-6E8A-4147-A177-3AD203B41FA5}">
                      <a16:colId xmlns:a16="http://schemas.microsoft.com/office/drawing/2014/main" val="3357798104"/>
                    </a:ext>
                  </a:extLst>
                </a:gridCol>
                <a:gridCol w="1605059">
                  <a:extLst>
                    <a:ext uri="{9D8B030D-6E8A-4147-A177-3AD203B41FA5}">
                      <a16:colId xmlns:a16="http://schemas.microsoft.com/office/drawing/2014/main" val="1924516823"/>
                    </a:ext>
                  </a:extLst>
                </a:gridCol>
                <a:gridCol w="974638">
                  <a:extLst>
                    <a:ext uri="{9D8B030D-6E8A-4147-A177-3AD203B41FA5}">
                      <a16:colId xmlns:a16="http://schemas.microsoft.com/office/drawing/2014/main" val="1211781910"/>
                    </a:ext>
                  </a:extLst>
                </a:gridCol>
                <a:gridCol w="1406521">
                  <a:extLst>
                    <a:ext uri="{9D8B030D-6E8A-4147-A177-3AD203B41FA5}">
                      <a16:colId xmlns:a16="http://schemas.microsoft.com/office/drawing/2014/main" val="2807255714"/>
                    </a:ext>
                  </a:extLst>
                </a:gridCol>
                <a:gridCol w="772233">
                  <a:extLst>
                    <a:ext uri="{9D8B030D-6E8A-4147-A177-3AD203B41FA5}">
                      <a16:colId xmlns:a16="http://schemas.microsoft.com/office/drawing/2014/main" val="71529526"/>
                    </a:ext>
                  </a:extLst>
                </a:gridCol>
                <a:gridCol w="1433596">
                  <a:extLst>
                    <a:ext uri="{9D8B030D-6E8A-4147-A177-3AD203B41FA5}">
                      <a16:colId xmlns:a16="http://schemas.microsoft.com/office/drawing/2014/main" val="1054724588"/>
                    </a:ext>
                  </a:extLst>
                </a:gridCol>
                <a:gridCol w="830247">
                  <a:extLst>
                    <a:ext uri="{9D8B030D-6E8A-4147-A177-3AD203B41FA5}">
                      <a16:colId xmlns:a16="http://schemas.microsoft.com/office/drawing/2014/main" val="1812724679"/>
                    </a:ext>
                  </a:extLst>
                </a:gridCol>
                <a:gridCol w="1548334">
                  <a:extLst>
                    <a:ext uri="{9D8B030D-6E8A-4147-A177-3AD203B41FA5}">
                      <a16:colId xmlns:a16="http://schemas.microsoft.com/office/drawing/2014/main" val="4123275755"/>
                    </a:ext>
                  </a:extLst>
                </a:gridCol>
                <a:gridCol w="742582">
                  <a:extLst>
                    <a:ext uri="{9D8B030D-6E8A-4147-A177-3AD203B41FA5}">
                      <a16:colId xmlns:a16="http://schemas.microsoft.com/office/drawing/2014/main" val="2356330204"/>
                    </a:ext>
                  </a:extLst>
                </a:gridCol>
              </a:tblGrid>
              <a:tr h="704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Пшеница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Ячмень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Рожь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Кукуруза на зерно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Подсолнечник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303852"/>
                  </a:ext>
                </a:extLst>
              </a:tr>
              <a:tr h="704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Австралия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1558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Исландия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3077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Дания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США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1135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338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92388969"/>
                  </a:ext>
                </a:extLst>
              </a:tr>
              <a:tr h="4838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Болгария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Австралия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Беларусь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Сербия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975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Болгария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20795595"/>
                  </a:ext>
                </a:extLst>
              </a:tr>
              <a:tr h="508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Канада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814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Дания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Польша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Аргентина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Молдавия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85613601"/>
                  </a:ext>
                </a:extLst>
              </a:tr>
              <a:tr h="5337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</a:t>
                      </a:r>
                      <a:endParaRPr lang="ru-RU" sz="18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629</a:t>
                      </a:r>
                      <a:endParaRPr lang="ru-RU" sz="18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Венгрия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Латвия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822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Венгрия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78394956"/>
                  </a:ext>
                </a:extLst>
              </a:tr>
              <a:tr h="596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Венгрия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609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Канада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Эстония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Венгрия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</a:t>
                      </a:r>
                      <a:endParaRPr lang="ru-RU" sz="18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18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47885251"/>
                  </a:ext>
                </a:extLst>
              </a:tr>
              <a:tr h="415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Казахстан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Франция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Германия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Бразилия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Аргентина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76314029"/>
                  </a:ext>
                </a:extLst>
              </a:tr>
              <a:tr h="559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572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Чехия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Литва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Румыния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Румыния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60077936"/>
                  </a:ext>
                </a:extLst>
              </a:tr>
              <a:tr h="559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Франция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Финляндия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Канада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Сербия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79229926"/>
                  </a:ext>
                </a:extLst>
              </a:tr>
              <a:tr h="440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Румыния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</a:t>
                      </a:r>
                      <a:endParaRPr lang="ru-RU" sz="18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endParaRPr lang="ru-RU" sz="18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Швеция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ЮАР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Казахстан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97620247"/>
                  </a:ext>
                </a:extLst>
              </a:tr>
              <a:tr h="3683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Чехия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Германия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</a:t>
                      </a:r>
                      <a:endParaRPr lang="ru-RU" sz="18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Польша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Хорватия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731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80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3B2E9-79F0-25FF-F5A1-30E71BB82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2775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Трансформация структуры производства продукции сельского хозяйства (по категориям хозяйств), %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C1DA078-E5D4-D1DB-8372-2B9C477BA7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033786"/>
              </p:ext>
            </p:extLst>
          </p:nvPr>
        </p:nvGraphicFramePr>
        <p:xfrm>
          <a:off x="0" y="1127760"/>
          <a:ext cx="12192000" cy="573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908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0F47D5-FB72-7E96-7007-046531FD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8391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 продукции сельского хозяйства по видам продукции </a:t>
            </a:r>
            <a:b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категориям хозяйств  в 2004-2024 гг., %</a:t>
            </a:r>
          </a:p>
        </p:txBody>
      </p:sp>
      <p:pic>
        <p:nvPicPr>
          <p:cNvPr id="5" name="Объект 3">
            <a:extLst>
              <a:ext uri="{FF2B5EF4-FFF2-40B4-BE49-F238E27FC236}">
                <a16:creationId xmlns:a16="http://schemas.microsoft.com/office/drawing/2014/main" id="{A12DD0C5-FE08-226E-C0EB-24E00F4D1000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0705"/>
            <a:ext cx="12192000" cy="579729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54909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6DA7DA-0058-CE4C-7ACA-815E6A27F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7535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сельскохозяйственных организаций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уровню рентабельности с учетом субсидий, %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BBBC651D-4DE0-8A5F-35E6-0F8F0092EA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920675"/>
              </p:ext>
            </p:extLst>
          </p:nvPr>
        </p:nvGraphicFramePr>
        <p:xfrm>
          <a:off x="0" y="975360"/>
          <a:ext cx="12049316" cy="5882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0714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9505B9-C4FA-238C-EB0A-6833E6185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3311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Рентабельность сельскохозяйственных организаций с учетом и без учета субсидий, %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117D4DE-8C01-EA9C-849B-B018F41F1B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1063269"/>
              </p:ext>
            </p:extLst>
          </p:nvPr>
        </p:nvGraphicFramePr>
        <p:xfrm>
          <a:off x="0" y="833120"/>
          <a:ext cx="12192000" cy="568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2706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49581"/>
            <a:ext cx="12192000" cy="760780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Динамика индексов цен в АПК и торговле в 2018-2024 гг.,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% к базисному периоду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448923"/>
              </p:ext>
            </p:extLst>
          </p:nvPr>
        </p:nvGraphicFramePr>
        <p:xfrm>
          <a:off x="0" y="711200"/>
          <a:ext cx="12192000" cy="3634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4417092"/>
            <a:ext cx="12192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индексов цен в АПК и на потребительском рынке в период 2018-2024 гг.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066016"/>
              </p:ext>
            </p:extLst>
          </p:nvPr>
        </p:nvGraphicFramePr>
        <p:xfrm>
          <a:off x="0" y="4817202"/>
          <a:ext cx="12192001" cy="204079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893002">
                  <a:extLst>
                    <a:ext uri="{9D8B030D-6E8A-4147-A177-3AD203B41FA5}">
                      <a16:colId xmlns:a16="http://schemas.microsoft.com/office/drawing/2014/main" val="1764852708"/>
                    </a:ext>
                  </a:extLst>
                </a:gridCol>
                <a:gridCol w="899857">
                  <a:extLst>
                    <a:ext uri="{9D8B030D-6E8A-4147-A177-3AD203B41FA5}">
                      <a16:colId xmlns:a16="http://schemas.microsoft.com/office/drawing/2014/main" val="1219488789"/>
                    </a:ext>
                  </a:extLst>
                </a:gridCol>
                <a:gridCol w="899857">
                  <a:extLst>
                    <a:ext uri="{9D8B030D-6E8A-4147-A177-3AD203B41FA5}">
                      <a16:colId xmlns:a16="http://schemas.microsoft.com/office/drawing/2014/main" val="1624565183"/>
                    </a:ext>
                  </a:extLst>
                </a:gridCol>
                <a:gridCol w="899857">
                  <a:extLst>
                    <a:ext uri="{9D8B030D-6E8A-4147-A177-3AD203B41FA5}">
                      <a16:colId xmlns:a16="http://schemas.microsoft.com/office/drawing/2014/main" val="2168944944"/>
                    </a:ext>
                  </a:extLst>
                </a:gridCol>
                <a:gridCol w="899857">
                  <a:extLst>
                    <a:ext uri="{9D8B030D-6E8A-4147-A177-3AD203B41FA5}">
                      <a16:colId xmlns:a16="http://schemas.microsoft.com/office/drawing/2014/main" val="3394314129"/>
                    </a:ext>
                  </a:extLst>
                </a:gridCol>
                <a:gridCol w="899857">
                  <a:extLst>
                    <a:ext uri="{9D8B030D-6E8A-4147-A177-3AD203B41FA5}">
                      <a16:colId xmlns:a16="http://schemas.microsoft.com/office/drawing/2014/main" val="2234357168"/>
                    </a:ext>
                  </a:extLst>
                </a:gridCol>
                <a:gridCol w="899857">
                  <a:extLst>
                    <a:ext uri="{9D8B030D-6E8A-4147-A177-3AD203B41FA5}">
                      <a16:colId xmlns:a16="http://schemas.microsoft.com/office/drawing/2014/main" val="608421941"/>
                    </a:ext>
                  </a:extLst>
                </a:gridCol>
                <a:gridCol w="899857">
                  <a:extLst>
                    <a:ext uri="{9D8B030D-6E8A-4147-A177-3AD203B41FA5}">
                      <a16:colId xmlns:a16="http://schemas.microsoft.com/office/drawing/2014/main" val="4052295647"/>
                    </a:ext>
                  </a:extLst>
                </a:gridCol>
              </a:tblGrid>
              <a:tr h="4426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057322"/>
                  </a:ext>
                </a:extLst>
              </a:tr>
              <a:tr h="481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Соотношение индексов цен II и I сфер АПК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920968"/>
                  </a:ext>
                </a:extLst>
              </a:tr>
              <a:tr h="420194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 индексов цен II и III сфер АПК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/>
                </a:tc>
                <a:extLst>
                  <a:ext uri="{0D108BD9-81ED-4DB2-BD59-A6C34878D82A}">
                    <a16:rowId xmlns:a16="http://schemas.microsoft.com/office/drawing/2014/main" val="2876733636"/>
                  </a:ext>
                </a:extLst>
              </a:tr>
              <a:tr h="696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 индексов цен II сферы АПК </a:t>
                      </a:r>
                    </a:p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ИПЦ на продовольственные товары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3" marR="7113" marT="711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07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055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8069</TotalTime>
  <Words>1856</Words>
  <Application>Microsoft Office PowerPoint</Application>
  <PresentationFormat>Широкоэкранный</PresentationFormat>
  <Paragraphs>436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Презентация PowerPoint</vt:lpstr>
      <vt:lpstr>Динамика производства продукции сельского хозяйства, % </vt:lpstr>
      <vt:lpstr>Место России в мире по объемам производства </vt:lpstr>
      <vt:lpstr>Объемы производства продукции растениеводства на душу населения в 2023 г., кг</vt:lpstr>
      <vt:lpstr>Трансформация структуры производства продукции сельского хозяйства (по категориям хозяйств), %</vt:lpstr>
      <vt:lpstr>Рост продукции сельского хозяйства по видам продукции  и категориям хозяйств  в 2004-2024 гг., %</vt:lpstr>
      <vt:lpstr>Доля сельскохозяйственных организаций  по уровню рентабельности с учетом субсидий, %</vt:lpstr>
      <vt:lpstr>Рентабельность сельскохозяйственных организаций с учетом и без учета субсидий, %</vt:lpstr>
      <vt:lpstr>Динамика индексов цен в АПК и торговле в 2018-2024 гг.,  в % к базисному периоду</vt:lpstr>
      <vt:lpstr>Презентация PowerPoint</vt:lpstr>
      <vt:lpstr>Презентация PowerPoint</vt:lpstr>
      <vt:lpstr>Презентация PowerPoint</vt:lpstr>
      <vt:lpstr>Система мер по оптимизации ценовых отношений в АПК</vt:lpstr>
      <vt:lpstr>Объем государственной поддержки Государственной программы развития сельского хозяйства и регулирования рынков сельскохозяйственной продукции, сырья и продовольствия в текущих и сопоставимых ценах</vt:lpstr>
      <vt:lpstr>Трансформация структуры финансирования Госпрограммы, %</vt:lpstr>
      <vt:lpstr>Объемы кредитования в целом по экономике и в АПК в 2014-2024 гг., млрд руб.</vt:lpstr>
      <vt:lpstr>Динамика инвестиций в основной капитал в 2015-2024 гг., (2014=100%)</vt:lpstr>
      <vt:lpstr>Основные тенденции развития инвестиций и кредитования  в агропродовольственном секторе</vt:lpstr>
      <vt:lpstr>Инструменты налоговой политики в виде льгот и преференций в сельском хозяйстве при использовании специальных налоговых режимов</vt:lpstr>
      <vt:lpstr>Общий режим налогообложения </vt:lpstr>
      <vt:lpstr>Динамика налоговой нагрузки в сельскохозяйственных организациях России, %</vt:lpstr>
      <vt:lpstr>Налоговая составляющая в ценах производителей, %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Влада</dc:creator>
  <cp:lastModifiedBy>Игорь Маслов</cp:lastModifiedBy>
  <cp:revision>471</cp:revision>
  <dcterms:created xsi:type="dcterms:W3CDTF">2021-12-18T11:01:57Z</dcterms:created>
  <dcterms:modified xsi:type="dcterms:W3CDTF">2025-06-04T19:26:58Z</dcterms:modified>
</cp:coreProperties>
</file>